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2" r:id="rId6"/>
    <p:sldId id="273" r:id="rId7"/>
    <p:sldId id="272" r:id="rId8"/>
    <p:sldId id="276" r:id="rId9"/>
    <p:sldId id="277" r:id="rId10"/>
    <p:sldId id="263" r:id="rId11"/>
    <p:sldId id="264" r:id="rId12"/>
    <p:sldId id="275" r:id="rId13"/>
    <p:sldId id="278" r:id="rId14"/>
    <p:sldId id="279" r:id="rId15"/>
    <p:sldId id="274" r:id="rId16"/>
    <p:sldId id="281" r:id="rId17"/>
    <p:sldId id="284" r:id="rId18"/>
    <p:sldId id="285" r:id="rId19"/>
    <p:sldId id="268" r:id="rId20"/>
    <p:sldId id="269" r:id="rId21"/>
    <p:sldId id="270" r:id="rId22"/>
    <p:sldId id="282" r:id="rId23"/>
    <p:sldId id="283" r:id="rId24"/>
    <p:sldId id="27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000"/>
    <a:srgbClr val="3850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35" autoAdjust="0"/>
  </p:normalViewPr>
  <p:slideViewPr>
    <p:cSldViewPr snapToGrid="0" snapToObjects="1">
      <p:cViewPr varScale="1">
        <p:scale>
          <a:sx n="72" d="100"/>
          <a:sy n="72" d="100"/>
        </p:scale>
        <p:origin x="12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84608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393847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388683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193215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207821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1700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184301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15793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225517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324958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11961-7255-404F-8AD9-F838CB99D3A4}"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378576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1961-7255-404F-8AD9-F838CB99D3A4}" type="datetimeFigureOut">
              <a:rPr lang="en-US" smtClean="0"/>
              <a:pPr/>
              <a:t>3/29/2017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CEE19-0BA8-A549-92C4-EC7CC97459BA}" type="slidenum">
              <a:rPr lang="en-US" smtClean="0"/>
              <a:pPr/>
              <a:t>‹#›</a:t>
            </a:fld>
            <a:endParaRPr lang="en-US" dirty="0"/>
          </a:p>
        </p:txBody>
      </p:sp>
    </p:spTree>
    <p:extLst>
      <p:ext uri="{BB962C8B-B14F-4D97-AF65-F5344CB8AC3E}">
        <p14:creationId xmlns:p14="http://schemas.microsoft.com/office/powerpoint/2010/main" val="195606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oti@fmc.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1286925"/>
            <a:ext cx="7863840" cy="895566"/>
          </a:xfrm>
          <a:prstGeom prst="rect">
            <a:avLst/>
          </a:prstGeom>
          <a:noFill/>
        </p:spPr>
        <p:txBody>
          <a:bodyPr wrap="square" rtlCol="0">
            <a:spAutoFit/>
          </a:bodyPr>
          <a:lstStyle/>
          <a:p>
            <a:pPr>
              <a:lnSpc>
                <a:spcPct val="140000"/>
              </a:lnSpc>
            </a:pPr>
            <a:r>
              <a:rPr lang="en-US" sz="2000" b="1" dirty="0" smtClean="0">
                <a:solidFill>
                  <a:schemeClr val="accent2">
                    <a:lumMod val="75000"/>
                  </a:schemeClr>
                </a:solidFill>
                <a:latin typeface="Arial"/>
                <a:cs typeface="Arial"/>
              </a:rPr>
              <a:t>Ocean Transportation Intermediary License Renewal System</a:t>
            </a:r>
            <a:r>
              <a:rPr lang="en-US" sz="2400" b="1" dirty="0" smtClean="0">
                <a:solidFill>
                  <a:schemeClr val="accent2">
                    <a:lumMod val="75000"/>
                  </a:schemeClr>
                </a:solidFill>
                <a:latin typeface="Arial"/>
                <a:cs typeface="Arial"/>
              </a:rPr>
              <a:t>   </a:t>
            </a:r>
            <a:r>
              <a:rPr lang="en-US" sz="1500" b="1" spc="300" dirty="0" smtClean="0">
                <a:solidFill>
                  <a:schemeClr val="tx1">
                    <a:lumMod val="50000"/>
                    <a:lumOff val="50000"/>
                  </a:schemeClr>
                </a:solidFill>
                <a:latin typeface="Arial"/>
                <a:cs typeface="Arial"/>
              </a:rPr>
              <a:t>February 2017</a:t>
            </a:r>
            <a:endParaRPr lang="en-US" sz="1500" b="1" spc="300" dirty="0">
              <a:solidFill>
                <a:schemeClr val="tx1">
                  <a:lumMod val="50000"/>
                  <a:lumOff val="50000"/>
                </a:schemeClr>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632" y="-16184"/>
            <a:ext cx="1335803" cy="1303109"/>
          </a:xfrm>
          <a:prstGeom prst="rect">
            <a:avLst/>
          </a:prstGeom>
        </p:spPr>
      </p:pic>
    </p:spTree>
    <p:extLst>
      <p:ext uri="{BB962C8B-B14F-4D97-AF65-F5344CB8AC3E}">
        <p14:creationId xmlns:p14="http://schemas.microsoft.com/office/powerpoint/2010/main" val="51262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  </a:t>
            </a:r>
            <a:br>
              <a:rPr lang="en-US" sz="3200" dirty="0" smtClean="0"/>
            </a:br>
            <a:r>
              <a:rPr lang="en-US" sz="3200" dirty="0" smtClean="0"/>
              <a:t>Third Party Renewal Assignment</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86959"/>
            <a:ext cx="7315200" cy="4046220"/>
          </a:xfrm>
          <a:prstGeom prst="rect">
            <a:avLst/>
          </a:prstGeom>
        </p:spPr>
      </p:pic>
      <p:sp>
        <p:nvSpPr>
          <p:cNvPr id="4" name="TextBox 3"/>
          <p:cNvSpPr txBox="1"/>
          <p:nvPr/>
        </p:nvSpPr>
        <p:spPr>
          <a:xfrm>
            <a:off x="706170" y="5875699"/>
            <a:ext cx="2911887" cy="369332"/>
          </a:xfrm>
          <a:prstGeom prst="rect">
            <a:avLst/>
          </a:prstGeom>
          <a:noFill/>
          <a:ln>
            <a:solidFill>
              <a:schemeClr val="tx1"/>
            </a:solidFill>
          </a:ln>
        </p:spPr>
        <p:txBody>
          <a:bodyPr wrap="none" rtlCol="0">
            <a:spAutoFit/>
          </a:bodyPr>
          <a:lstStyle/>
          <a:p>
            <a:r>
              <a:rPr lang="en-US" dirty="0" smtClean="0"/>
              <a:t>View or Edit License Renewal</a:t>
            </a:r>
            <a:endParaRPr lang="en-US" dirty="0"/>
          </a:p>
        </p:txBody>
      </p:sp>
      <p:sp>
        <p:nvSpPr>
          <p:cNvPr id="5" name="TextBox 4"/>
          <p:cNvSpPr txBox="1"/>
          <p:nvPr/>
        </p:nvSpPr>
        <p:spPr>
          <a:xfrm>
            <a:off x="4145982" y="5879296"/>
            <a:ext cx="4083618" cy="369332"/>
          </a:xfrm>
          <a:prstGeom prst="rect">
            <a:avLst/>
          </a:prstGeom>
          <a:noFill/>
          <a:ln>
            <a:solidFill>
              <a:schemeClr val="tx1"/>
            </a:solidFill>
          </a:ln>
        </p:spPr>
        <p:txBody>
          <a:bodyPr wrap="none" rtlCol="0">
            <a:spAutoFit/>
          </a:bodyPr>
          <a:lstStyle/>
          <a:p>
            <a:r>
              <a:rPr lang="en-US" dirty="0" smtClean="0"/>
              <a:t>Request Third Party to Complete Renewal</a:t>
            </a:r>
            <a:endParaRPr lang="en-US" dirty="0"/>
          </a:p>
        </p:txBody>
      </p:sp>
      <p:sp>
        <p:nvSpPr>
          <p:cNvPr id="11" name="TextBox 10"/>
          <p:cNvSpPr txBox="1"/>
          <p:nvPr/>
        </p:nvSpPr>
        <p:spPr>
          <a:xfrm>
            <a:off x="634864" y="6364440"/>
            <a:ext cx="8047396" cy="246221"/>
          </a:xfrm>
          <a:prstGeom prst="rect">
            <a:avLst/>
          </a:prstGeom>
          <a:noFill/>
        </p:spPr>
        <p:txBody>
          <a:bodyPr wrap="none" rtlCol="0">
            <a:spAutoFit/>
          </a:bodyPr>
          <a:lstStyle/>
          <a:p>
            <a:r>
              <a:rPr lang="en-US" sz="1000" b="1" dirty="0" smtClean="0">
                <a:solidFill>
                  <a:srgbClr val="FF0000"/>
                </a:solidFill>
              </a:rPr>
              <a:t>The OTI can view only before deciding to self renew or to assign to a third party, but once the third party is selected the renewal is locked to the OTI</a:t>
            </a:r>
            <a:endParaRPr lang="en-US" sz="1000" b="1" dirty="0">
              <a:solidFill>
                <a:srgbClr val="FF0000"/>
              </a:solidFill>
            </a:endParaRPr>
          </a:p>
        </p:txBody>
      </p:sp>
      <p:cxnSp>
        <p:nvCxnSpPr>
          <p:cNvPr id="13" name="Straight Arrow Connector 12"/>
          <p:cNvCxnSpPr/>
          <p:nvPr/>
        </p:nvCxnSpPr>
        <p:spPr>
          <a:xfrm flipH="1">
            <a:off x="3449370" y="5633179"/>
            <a:ext cx="168687" cy="242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145982" y="5633179"/>
            <a:ext cx="145361" cy="246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42484" y="5429728"/>
            <a:ext cx="2606996" cy="307777"/>
          </a:xfrm>
          <a:prstGeom prst="rect">
            <a:avLst/>
          </a:prstGeom>
          <a:noFill/>
        </p:spPr>
        <p:txBody>
          <a:bodyPr wrap="none" rtlCol="0">
            <a:spAutoFit/>
          </a:bodyPr>
          <a:lstStyle/>
          <a:p>
            <a:r>
              <a:rPr lang="en-US" sz="1400" dirty="0" smtClean="0">
                <a:solidFill>
                  <a:srgbClr val="FF0000"/>
                </a:solidFill>
              </a:rPr>
              <a:t>CLICK ONE OF THESE TWO BOXES</a:t>
            </a:r>
            <a:endParaRPr lang="en-US" sz="1400" dirty="0">
              <a:solidFill>
                <a:srgbClr val="FF0000"/>
              </a:solidFill>
            </a:endParaRPr>
          </a:p>
        </p:txBody>
      </p:sp>
    </p:spTree>
    <p:extLst>
      <p:ext uri="{BB962C8B-B14F-4D97-AF65-F5344CB8AC3E}">
        <p14:creationId xmlns:p14="http://schemas.microsoft.com/office/powerpoint/2010/main" val="294669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External User </a:t>
            </a:r>
            <a:br>
              <a:rPr lang="en-US" sz="3200" dirty="0" smtClean="0"/>
            </a:br>
            <a:r>
              <a:rPr lang="en-US" sz="3200" dirty="0">
                <a:solidFill>
                  <a:srgbClr val="FF0000"/>
                </a:solidFill>
              </a:rPr>
              <a:t>R</a:t>
            </a:r>
            <a:r>
              <a:rPr lang="en-US" sz="3200" dirty="0" smtClean="0">
                <a:solidFill>
                  <a:srgbClr val="FF0000"/>
                </a:solidFill>
              </a:rPr>
              <a:t>equesting a Third Party to complete the renewal</a:t>
            </a:r>
            <a:endParaRPr lang="en-US" sz="3200" dirty="0">
              <a:solidFill>
                <a:srgbClr val="FF0000"/>
              </a:solidFill>
            </a:endParaRPr>
          </a:p>
        </p:txBody>
      </p:sp>
      <p:sp>
        <p:nvSpPr>
          <p:cNvPr id="4" name="TextBox 3"/>
          <p:cNvSpPr txBox="1"/>
          <p:nvPr/>
        </p:nvSpPr>
        <p:spPr>
          <a:xfrm>
            <a:off x="1068309" y="2571184"/>
            <a:ext cx="3983525" cy="3139321"/>
          </a:xfrm>
          <a:prstGeom prst="rect">
            <a:avLst/>
          </a:prstGeom>
          <a:noFill/>
        </p:spPr>
        <p:txBody>
          <a:bodyPr wrap="square" rtlCol="0">
            <a:spAutoFit/>
          </a:bodyPr>
          <a:lstStyle/>
          <a:p>
            <a:r>
              <a:rPr lang="en-US" dirty="0" smtClean="0"/>
              <a:t>Request Third Party Complete Renewal</a:t>
            </a:r>
          </a:p>
          <a:p>
            <a:endParaRPr lang="en-US" dirty="0" smtClean="0"/>
          </a:p>
          <a:p>
            <a:r>
              <a:rPr lang="en-US" dirty="0" smtClean="0"/>
              <a:t>Firm Name:</a:t>
            </a:r>
          </a:p>
          <a:p>
            <a:endParaRPr lang="en-US" dirty="0" smtClean="0"/>
          </a:p>
          <a:p>
            <a:r>
              <a:rPr lang="en-US" dirty="0" smtClean="0"/>
              <a:t>Contact Name:</a:t>
            </a:r>
          </a:p>
          <a:p>
            <a:endParaRPr lang="en-US" dirty="0" smtClean="0"/>
          </a:p>
          <a:p>
            <a:r>
              <a:rPr lang="en-US" dirty="0" smtClean="0"/>
              <a:t>Contact Email:</a:t>
            </a:r>
          </a:p>
          <a:p>
            <a:endParaRPr lang="en-US" dirty="0" smtClean="0"/>
          </a:p>
          <a:p>
            <a:r>
              <a:rPr lang="en-US" dirty="0" smtClean="0"/>
              <a:t>Telephone Number:</a:t>
            </a:r>
          </a:p>
          <a:p>
            <a:endParaRPr lang="en-US" dirty="0" smtClean="0"/>
          </a:p>
          <a:p>
            <a:endParaRPr lang="en-US" dirty="0"/>
          </a:p>
        </p:txBody>
      </p:sp>
      <p:sp>
        <p:nvSpPr>
          <p:cNvPr id="5" name="TextBox 4"/>
          <p:cNvSpPr txBox="1"/>
          <p:nvPr/>
        </p:nvSpPr>
        <p:spPr>
          <a:xfrm>
            <a:off x="2417275" y="3110794"/>
            <a:ext cx="3902044" cy="369332"/>
          </a:xfrm>
          <a:prstGeom prst="rect">
            <a:avLst/>
          </a:prstGeom>
          <a:solidFill>
            <a:schemeClr val="accent1">
              <a:lumMod val="20000"/>
              <a:lumOff val="80000"/>
            </a:schemeClr>
          </a:solidFill>
          <a:ln>
            <a:solidFill>
              <a:schemeClr val="tx1"/>
            </a:solidFill>
          </a:ln>
        </p:spPr>
        <p:txBody>
          <a:bodyPr wrap="square" rtlCol="0">
            <a:spAutoFit/>
          </a:bodyPr>
          <a:lstStyle/>
          <a:p>
            <a:endParaRPr lang="en-US" dirty="0"/>
          </a:p>
        </p:txBody>
      </p:sp>
      <p:sp>
        <p:nvSpPr>
          <p:cNvPr id="6" name="Rectangle 5"/>
          <p:cNvSpPr/>
          <p:nvPr/>
        </p:nvSpPr>
        <p:spPr>
          <a:xfrm>
            <a:off x="2602871" y="3576114"/>
            <a:ext cx="3716448" cy="457200"/>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02871" y="4129302"/>
            <a:ext cx="3716448" cy="406484"/>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78177" y="4716082"/>
            <a:ext cx="3241141" cy="353859"/>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6319320" y="3845457"/>
            <a:ext cx="544438" cy="2838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99356" y="2964681"/>
            <a:ext cx="1909050" cy="2123658"/>
          </a:xfrm>
          <a:prstGeom prst="rect">
            <a:avLst/>
          </a:prstGeom>
          <a:noFill/>
          <a:ln>
            <a:solidFill>
              <a:schemeClr val="tx1"/>
            </a:solidFill>
          </a:ln>
        </p:spPr>
        <p:txBody>
          <a:bodyPr wrap="square" rtlCol="0">
            <a:spAutoFit/>
          </a:bodyPr>
          <a:lstStyle/>
          <a:p>
            <a:r>
              <a:rPr lang="en-US" sz="1200" dirty="0" smtClean="0">
                <a:solidFill>
                  <a:srgbClr val="FF0000"/>
                </a:solidFill>
              </a:rPr>
              <a:t>Your </a:t>
            </a:r>
            <a:r>
              <a:rPr lang="en-US" sz="1200" dirty="0">
                <a:solidFill>
                  <a:srgbClr val="FF0000"/>
                </a:solidFill>
              </a:rPr>
              <a:t>third party may </a:t>
            </a:r>
            <a:r>
              <a:rPr lang="en-US" sz="1200" dirty="0" smtClean="0">
                <a:solidFill>
                  <a:srgbClr val="FF0000"/>
                </a:solidFill>
              </a:rPr>
              <a:t>already be preapproved for renewals. Ask </a:t>
            </a:r>
            <a:r>
              <a:rPr lang="en-US" sz="1200" dirty="0">
                <a:solidFill>
                  <a:srgbClr val="FF0000"/>
                </a:solidFill>
              </a:rPr>
              <a:t>your third party </a:t>
            </a:r>
            <a:r>
              <a:rPr lang="en-US" sz="1200" dirty="0" smtClean="0">
                <a:solidFill>
                  <a:srgbClr val="FF0000"/>
                </a:solidFill>
              </a:rPr>
              <a:t>if they have an email address they normally use with FMC systems (i.e. FMC1, FMC18).  If the email address associated with our systems is entered here the approval should be automatic.   </a:t>
            </a:r>
            <a:endParaRPr lang="en-US" dirty="0" smtClean="0"/>
          </a:p>
        </p:txBody>
      </p:sp>
    </p:spTree>
    <p:extLst>
      <p:ext uri="{BB962C8B-B14F-4D97-AF65-F5344CB8AC3E}">
        <p14:creationId xmlns:p14="http://schemas.microsoft.com/office/powerpoint/2010/main" val="333955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4231"/>
          </a:xfrm>
        </p:spPr>
        <p:txBody>
          <a:bodyPr>
            <a:normAutofit fontScale="90000"/>
          </a:bodyPr>
          <a:lstStyle/>
          <a:p>
            <a:r>
              <a:rPr lang="en-US" sz="3200" dirty="0" smtClean="0"/>
              <a:t>External User - Email Notification</a:t>
            </a:r>
            <a:br>
              <a:rPr lang="en-US" sz="3200" dirty="0" smtClean="0"/>
            </a:br>
            <a:r>
              <a:rPr lang="en-US" sz="1800" dirty="0" smtClean="0"/>
              <a:t>Confirmation of Designation of </a:t>
            </a:r>
            <a:r>
              <a:rPr lang="en-US" sz="1800" dirty="0" smtClean="0">
                <a:solidFill>
                  <a:srgbClr val="FF0000"/>
                </a:solidFill>
              </a:rPr>
              <a:t>Third Party</a:t>
            </a:r>
            <a:r>
              <a:rPr lang="en-US" sz="3200" dirty="0" smtClean="0"/>
              <a:t/>
            </a:r>
            <a:br>
              <a:rPr lang="en-US" sz="3200" dirty="0" smtClean="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427544"/>
            <a:ext cx="7868194" cy="5253228"/>
          </a:xfrm>
          <a:prstGeom prst="rect">
            <a:avLst/>
          </a:prstGeom>
        </p:spPr>
      </p:pic>
      <p:sp>
        <p:nvSpPr>
          <p:cNvPr id="3" name="TextBox 2"/>
          <p:cNvSpPr txBox="1"/>
          <p:nvPr/>
        </p:nvSpPr>
        <p:spPr>
          <a:xfrm>
            <a:off x="457200" y="2182280"/>
            <a:ext cx="3222433" cy="954107"/>
          </a:xfrm>
          <a:prstGeom prst="rect">
            <a:avLst/>
          </a:prstGeom>
          <a:solidFill>
            <a:schemeClr val="bg1"/>
          </a:solidFill>
        </p:spPr>
        <p:txBody>
          <a:bodyPr wrap="square" rtlCol="0">
            <a:spAutoFit/>
          </a:bodyPr>
          <a:lstStyle/>
          <a:p>
            <a:r>
              <a:rPr lang="en-US" sz="1400" dirty="0" smtClean="0"/>
              <a:t>OTI INC.</a:t>
            </a:r>
          </a:p>
          <a:p>
            <a:r>
              <a:rPr lang="en-US" sz="1400" dirty="0" smtClean="0"/>
              <a:t>OTIS SMITH, JR. </a:t>
            </a:r>
          </a:p>
          <a:p>
            <a:r>
              <a:rPr lang="en-US" sz="1400" dirty="0" smtClean="0"/>
              <a:t>8062 CLOVER WAY </a:t>
            </a:r>
          </a:p>
          <a:p>
            <a:r>
              <a:rPr lang="en-US" sz="1400" dirty="0" smtClean="0"/>
              <a:t>GARDEN PARK, CA 90990</a:t>
            </a:r>
            <a:endParaRPr lang="en-US" sz="1400" dirty="0"/>
          </a:p>
        </p:txBody>
      </p:sp>
    </p:spTree>
    <p:extLst>
      <p:ext uri="{BB962C8B-B14F-4D97-AF65-F5344CB8AC3E}">
        <p14:creationId xmlns:p14="http://schemas.microsoft.com/office/powerpoint/2010/main" val="112933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a:t>
            </a:r>
            <a:br>
              <a:rPr lang="en-US" sz="3200" dirty="0" smtClean="0"/>
            </a:br>
            <a:r>
              <a:rPr lang="en-US" sz="1800" dirty="0" smtClean="0">
                <a:solidFill>
                  <a:srgbClr val="FF0000"/>
                </a:solidFill>
              </a:rPr>
              <a:t>Notification received by Third Party</a:t>
            </a:r>
            <a:endParaRPr lang="en-US" sz="18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412" y="1258431"/>
            <a:ext cx="4771176" cy="5608622"/>
          </a:xfrm>
          <a:prstGeom prst="rect">
            <a:avLst/>
          </a:prstGeom>
        </p:spPr>
      </p:pic>
    </p:spTree>
    <p:extLst>
      <p:ext uri="{BB962C8B-B14F-4D97-AF65-F5344CB8AC3E}">
        <p14:creationId xmlns:p14="http://schemas.microsoft.com/office/powerpoint/2010/main" val="136159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03"/>
            <a:ext cx="8229600" cy="1313135"/>
          </a:xfrm>
        </p:spPr>
        <p:txBody>
          <a:bodyPr>
            <a:normAutofit/>
          </a:bodyPr>
          <a:lstStyle/>
          <a:p>
            <a:r>
              <a:rPr lang="en-US" sz="3200" dirty="0" smtClean="0"/>
              <a:t>External User- Update View </a:t>
            </a:r>
            <a:br>
              <a:rPr lang="en-US" sz="3200" dirty="0" smtClean="0"/>
            </a:br>
            <a:r>
              <a:rPr lang="en-US" sz="1800" dirty="0" smtClean="0">
                <a:solidFill>
                  <a:srgbClr val="FF0000"/>
                </a:solidFill>
              </a:rPr>
              <a:t>1. Name of Corporation &amp; 2. Trade Names</a:t>
            </a:r>
            <a:r>
              <a:rPr lang="en-US" sz="1800" dirty="0">
                <a:solidFill>
                  <a:srgbClr val="FF0000"/>
                </a:solidFill>
              </a:rPr>
              <a:t/>
            </a:r>
            <a:br>
              <a:rPr lang="en-US" sz="1800" dirty="0">
                <a:solidFill>
                  <a:srgbClr val="FF0000"/>
                </a:solidFill>
              </a:rPr>
            </a:br>
            <a:r>
              <a:rPr lang="en-US" sz="1800" dirty="0" smtClean="0">
                <a:solidFill>
                  <a:srgbClr val="FF0000"/>
                </a:solidFill>
              </a:rPr>
              <a:t>CAN NOT BE UPDATED AS PART OF THE RENEWAL PROCESS</a:t>
            </a:r>
            <a:endParaRPr lang="en-US" sz="18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2" y="1499736"/>
            <a:ext cx="7498080" cy="5340096"/>
          </a:xfrm>
          <a:prstGeom prst="rect">
            <a:avLst/>
          </a:prstGeom>
        </p:spPr>
      </p:pic>
      <p:sp>
        <p:nvSpPr>
          <p:cNvPr id="4" name="TextBox 3"/>
          <p:cNvSpPr txBox="1"/>
          <p:nvPr/>
        </p:nvSpPr>
        <p:spPr>
          <a:xfrm>
            <a:off x="4879818" y="4698749"/>
            <a:ext cx="3706079" cy="461665"/>
          </a:xfrm>
          <a:prstGeom prst="rect">
            <a:avLst/>
          </a:prstGeom>
          <a:noFill/>
          <a:ln>
            <a:solidFill>
              <a:srgbClr val="FF0000"/>
            </a:solidFill>
          </a:ln>
        </p:spPr>
        <p:txBody>
          <a:bodyPr wrap="none" rtlCol="0">
            <a:spAutoFit/>
          </a:bodyPr>
          <a:lstStyle/>
          <a:p>
            <a:r>
              <a:rPr lang="en-US" sz="1200" b="1" dirty="0" smtClean="0">
                <a:solidFill>
                  <a:srgbClr val="FF0000"/>
                </a:solidFill>
              </a:rPr>
              <a:t>These fields are “greyed out” and can not be updated.  </a:t>
            </a:r>
          </a:p>
          <a:p>
            <a:r>
              <a:rPr lang="en-US" sz="1200" b="1" dirty="0" smtClean="0">
                <a:solidFill>
                  <a:srgbClr val="FF0000"/>
                </a:solidFill>
              </a:rPr>
              <a:t>Changes to these fields require a “change application”</a:t>
            </a:r>
          </a:p>
        </p:txBody>
      </p:sp>
      <p:cxnSp>
        <p:nvCxnSpPr>
          <p:cNvPr id="6" name="Straight Arrow Connector 5"/>
          <p:cNvCxnSpPr/>
          <p:nvPr/>
        </p:nvCxnSpPr>
        <p:spPr>
          <a:xfrm flipH="1" flipV="1">
            <a:off x="3232087" y="4074059"/>
            <a:ext cx="1647731" cy="6246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797521" y="4445251"/>
            <a:ext cx="2082297" cy="4164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797521" y="4925085"/>
            <a:ext cx="2082297" cy="905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797521" y="5160414"/>
            <a:ext cx="2082297" cy="1992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114392" y="5160414"/>
            <a:ext cx="2037030" cy="6790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132907" y="5160414"/>
            <a:ext cx="1335386" cy="10864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71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58" y="1389888"/>
            <a:ext cx="7301484" cy="4078224"/>
          </a:xfrm>
          <a:prstGeom prst="rect">
            <a:avLst/>
          </a:prstGeom>
        </p:spPr>
      </p:pic>
      <p:sp>
        <p:nvSpPr>
          <p:cNvPr id="3" name="Title 2"/>
          <p:cNvSpPr>
            <a:spLocks noGrp="1"/>
          </p:cNvSpPr>
          <p:nvPr>
            <p:ph type="title"/>
          </p:nvPr>
        </p:nvSpPr>
        <p:spPr>
          <a:xfrm>
            <a:off x="457200" y="274638"/>
            <a:ext cx="8229600" cy="718139"/>
          </a:xfrm>
        </p:spPr>
        <p:txBody>
          <a:bodyPr>
            <a:normAutofit fontScale="90000"/>
          </a:bodyPr>
          <a:lstStyle/>
          <a:p>
            <a:r>
              <a:rPr lang="en-US" sz="3200" dirty="0" smtClean="0"/>
              <a:t>External User – Update View</a:t>
            </a:r>
            <a:br>
              <a:rPr lang="en-US" sz="3200" dirty="0" smtClean="0"/>
            </a:br>
            <a:r>
              <a:rPr lang="en-US" sz="1800" dirty="0" smtClean="0"/>
              <a:t>3. Address / 4. Contact Person</a:t>
            </a:r>
            <a:endParaRPr lang="en-US" sz="3200" dirty="0"/>
          </a:p>
        </p:txBody>
      </p:sp>
      <p:sp>
        <p:nvSpPr>
          <p:cNvPr id="6" name="TextBox 5"/>
          <p:cNvSpPr txBox="1"/>
          <p:nvPr/>
        </p:nvSpPr>
        <p:spPr>
          <a:xfrm>
            <a:off x="4136571" y="5403558"/>
            <a:ext cx="3190059" cy="1200329"/>
          </a:xfrm>
          <a:prstGeom prst="rect">
            <a:avLst/>
          </a:prstGeom>
          <a:noFill/>
          <a:ln>
            <a:solidFill>
              <a:srgbClr val="FF0000"/>
            </a:solidFill>
          </a:ln>
        </p:spPr>
        <p:txBody>
          <a:bodyPr wrap="square" rtlCol="0">
            <a:spAutoFit/>
          </a:bodyPr>
          <a:lstStyle/>
          <a:p>
            <a:pPr algn="ctr"/>
            <a:r>
              <a:rPr lang="en-US" dirty="0" smtClean="0">
                <a:solidFill>
                  <a:srgbClr val="FF0000"/>
                </a:solidFill>
              </a:rPr>
              <a:t>The email address entered here will be used for all FMC official notifications</a:t>
            </a:r>
            <a:r>
              <a:rPr lang="en-US" dirty="0">
                <a:solidFill>
                  <a:srgbClr val="FF0000"/>
                </a:solidFill>
              </a:rPr>
              <a:t> </a:t>
            </a:r>
            <a:r>
              <a:rPr lang="en-US" dirty="0" smtClean="0">
                <a:solidFill>
                  <a:srgbClr val="FF0000"/>
                </a:solidFill>
              </a:rPr>
              <a:t>and must be for the licensee NOT a third party. </a:t>
            </a:r>
          </a:p>
        </p:txBody>
      </p:sp>
      <p:sp>
        <p:nvSpPr>
          <p:cNvPr id="4" name="TextBox 3"/>
          <p:cNvSpPr txBox="1"/>
          <p:nvPr/>
        </p:nvSpPr>
        <p:spPr>
          <a:xfrm>
            <a:off x="1046602" y="4152746"/>
            <a:ext cx="7017745" cy="276999"/>
          </a:xfrm>
          <a:prstGeom prst="rect">
            <a:avLst/>
          </a:prstGeom>
          <a:solidFill>
            <a:schemeClr val="bg1"/>
          </a:solidFill>
          <a:ln>
            <a:solidFill>
              <a:srgbClr val="325000"/>
            </a:solidFill>
          </a:ln>
        </p:spPr>
        <p:txBody>
          <a:bodyPr wrap="square" rtlCol="0">
            <a:spAutoFit/>
          </a:bodyPr>
          <a:lstStyle/>
          <a:p>
            <a:r>
              <a:rPr lang="en-US" sz="1200" dirty="0" smtClean="0"/>
              <a:t>OTIS SMITH	</a:t>
            </a:r>
            <a:endParaRPr lang="en-US" sz="1200" dirty="0"/>
          </a:p>
        </p:txBody>
      </p:sp>
      <p:sp>
        <p:nvSpPr>
          <p:cNvPr id="7" name="TextBox 6"/>
          <p:cNvSpPr txBox="1"/>
          <p:nvPr/>
        </p:nvSpPr>
        <p:spPr>
          <a:xfrm>
            <a:off x="1046602" y="4642190"/>
            <a:ext cx="7017745" cy="276999"/>
          </a:xfrm>
          <a:prstGeom prst="rect">
            <a:avLst/>
          </a:prstGeom>
          <a:solidFill>
            <a:schemeClr val="bg1"/>
          </a:solidFill>
          <a:ln>
            <a:solidFill>
              <a:schemeClr val="tx1"/>
            </a:solidFill>
          </a:ln>
        </p:spPr>
        <p:txBody>
          <a:bodyPr wrap="square" rtlCol="0">
            <a:spAutoFit/>
          </a:bodyPr>
          <a:lstStyle/>
          <a:p>
            <a:r>
              <a:rPr lang="en-US" sz="1200" dirty="0" smtClean="0"/>
              <a:t>OTIS@OTISSHIPPING.COM</a:t>
            </a:r>
            <a:endParaRPr lang="en-US" sz="1200" dirty="0"/>
          </a:p>
        </p:txBody>
      </p:sp>
      <p:sp>
        <p:nvSpPr>
          <p:cNvPr id="8" name="TextBox 7"/>
          <p:cNvSpPr txBox="1"/>
          <p:nvPr/>
        </p:nvSpPr>
        <p:spPr>
          <a:xfrm>
            <a:off x="1046602" y="5158836"/>
            <a:ext cx="7017745" cy="276999"/>
          </a:xfrm>
          <a:prstGeom prst="rect">
            <a:avLst/>
          </a:prstGeom>
          <a:solidFill>
            <a:schemeClr val="bg1"/>
          </a:solidFill>
          <a:ln>
            <a:solidFill>
              <a:schemeClr val="tx1"/>
            </a:solidFill>
          </a:ln>
        </p:spPr>
        <p:txBody>
          <a:bodyPr wrap="square" rtlCol="0">
            <a:spAutoFit/>
          </a:bodyPr>
          <a:lstStyle/>
          <a:p>
            <a:r>
              <a:rPr lang="en-US" sz="1200" dirty="0" smtClean="0"/>
              <a:t>WWW.OTISSHIPPING.COM</a:t>
            </a:r>
            <a:endParaRPr lang="en-US" sz="1200" dirty="0"/>
          </a:p>
        </p:txBody>
      </p:sp>
      <p:cxnSp>
        <p:nvCxnSpPr>
          <p:cNvPr id="10" name="Straight Arrow Connector 9"/>
          <p:cNvCxnSpPr/>
          <p:nvPr/>
        </p:nvCxnSpPr>
        <p:spPr>
          <a:xfrm flipH="1" flipV="1">
            <a:off x="3007605" y="4780689"/>
            <a:ext cx="1128966" cy="8489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97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94" y="1403604"/>
            <a:ext cx="7182612" cy="5454396"/>
          </a:xfrm>
          <a:prstGeom prst="rect">
            <a:avLst/>
          </a:prstGeom>
        </p:spPr>
      </p:pic>
      <p:sp>
        <p:nvSpPr>
          <p:cNvPr id="3" name="Title 2"/>
          <p:cNvSpPr>
            <a:spLocks noGrp="1"/>
          </p:cNvSpPr>
          <p:nvPr>
            <p:ph type="title"/>
          </p:nvPr>
        </p:nvSpPr>
        <p:spPr/>
        <p:txBody>
          <a:bodyPr>
            <a:normAutofit/>
          </a:bodyPr>
          <a:lstStyle/>
          <a:p>
            <a:r>
              <a:rPr lang="en-US" sz="3600" dirty="0"/>
              <a:t>External User – Update View</a:t>
            </a:r>
            <a:br>
              <a:rPr lang="en-US" sz="3600" dirty="0"/>
            </a:br>
            <a:r>
              <a:rPr lang="en-US" sz="2000" dirty="0" smtClean="0"/>
              <a:t>5. Mailing Address (if different) </a:t>
            </a:r>
            <a:r>
              <a:rPr lang="en-US" sz="2000" dirty="0"/>
              <a:t>/ </a:t>
            </a:r>
            <a:r>
              <a:rPr lang="en-US" sz="2000" dirty="0" smtClean="0"/>
              <a:t>6. Phone / 7. Business Type &amp; TIN</a:t>
            </a:r>
            <a:endParaRPr lang="en-US" sz="2000" dirty="0"/>
          </a:p>
        </p:txBody>
      </p:sp>
      <p:sp>
        <p:nvSpPr>
          <p:cNvPr id="4" name="TextBox 3"/>
          <p:cNvSpPr txBox="1"/>
          <p:nvPr/>
        </p:nvSpPr>
        <p:spPr>
          <a:xfrm>
            <a:off x="1088571" y="5573486"/>
            <a:ext cx="2473235" cy="707886"/>
          </a:xfrm>
          <a:prstGeom prst="rect">
            <a:avLst/>
          </a:prstGeom>
          <a:noFill/>
        </p:spPr>
        <p:txBody>
          <a:bodyPr wrap="square" rtlCol="0">
            <a:spAutoFit/>
          </a:bodyPr>
          <a:lstStyle/>
          <a:p>
            <a:r>
              <a:rPr lang="en-US" sz="1000" dirty="0" smtClean="0">
                <a:solidFill>
                  <a:srgbClr val="FF0000"/>
                </a:solidFill>
              </a:rPr>
              <a:t>Sole Proprietorship</a:t>
            </a:r>
          </a:p>
          <a:p>
            <a:r>
              <a:rPr lang="en-US" sz="1000" dirty="0" smtClean="0">
                <a:solidFill>
                  <a:srgbClr val="FF0000"/>
                </a:solidFill>
              </a:rPr>
              <a:t>LLC</a:t>
            </a:r>
          </a:p>
          <a:p>
            <a:r>
              <a:rPr lang="en-US" sz="1000" dirty="0" smtClean="0">
                <a:solidFill>
                  <a:srgbClr val="FF0000"/>
                </a:solidFill>
              </a:rPr>
              <a:t>LLP</a:t>
            </a:r>
          </a:p>
          <a:p>
            <a:r>
              <a:rPr lang="en-US" sz="1000" dirty="0" smtClean="0">
                <a:solidFill>
                  <a:srgbClr val="FF0000"/>
                </a:solidFill>
              </a:rPr>
              <a:t>Corporation</a:t>
            </a:r>
            <a:endParaRPr lang="en-US" sz="1000" dirty="0">
              <a:solidFill>
                <a:srgbClr val="FF0000"/>
              </a:solidFill>
            </a:endParaRPr>
          </a:p>
        </p:txBody>
      </p:sp>
      <p:sp>
        <p:nvSpPr>
          <p:cNvPr id="5" name="TextBox 4"/>
          <p:cNvSpPr txBox="1"/>
          <p:nvPr/>
        </p:nvSpPr>
        <p:spPr>
          <a:xfrm>
            <a:off x="2953921" y="5742763"/>
            <a:ext cx="2127698" cy="369332"/>
          </a:xfrm>
          <a:prstGeom prst="rect">
            <a:avLst/>
          </a:prstGeom>
          <a:noFill/>
        </p:spPr>
        <p:txBody>
          <a:bodyPr wrap="none" rtlCol="0">
            <a:spAutoFit/>
          </a:bodyPr>
          <a:lstStyle/>
          <a:p>
            <a:r>
              <a:rPr lang="en-US" dirty="0" smtClean="0">
                <a:solidFill>
                  <a:srgbClr val="FF0000"/>
                </a:solidFill>
              </a:rPr>
              <a:t>Drop down selection</a:t>
            </a:r>
            <a:endParaRPr lang="en-US" dirty="0">
              <a:solidFill>
                <a:srgbClr val="FF0000"/>
              </a:solidFill>
            </a:endParaRPr>
          </a:p>
        </p:txBody>
      </p:sp>
      <p:cxnSp>
        <p:nvCxnSpPr>
          <p:cNvPr id="7" name="Straight Arrow Connector 6"/>
          <p:cNvCxnSpPr>
            <a:stCxn id="5" idx="1"/>
          </p:cNvCxnSpPr>
          <p:nvPr/>
        </p:nvCxnSpPr>
        <p:spPr>
          <a:xfrm flipH="1">
            <a:off x="1957473" y="5927429"/>
            <a:ext cx="9964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01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 – Update View</a:t>
            </a:r>
            <a:br>
              <a:rPr lang="en-US" sz="3200" dirty="0" smtClean="0"/>
            </a:br>
            <a:r>
              <a:rPr lang="en-US" sz="1800" dirty="0" smtClean="0"/>
              <a:t>8. Officers and Owners / 9. Affiliations / 10. Branch Offices</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06" y="2033560"/>
            <a:ext cx="7493508" cy="4201668"/>
          </a:xfrm>
          <a:prstGeom prst="rect">
            <a:avLst/>
          </a:prstGeom>
        </p:spPr>
      </p:pic>
      <p:cxnSp>
        <p:nvCxnSpPr>
          <p:cNvPr id="5" name="Straight Arrow Connector 4"/>
          <p:cNvCxnSpPr/>
          <p:nvPr/>
        </p:nvCxnSpPr>
        <p:spPr>
          <a:xfrm flipV="1">
            <a:off x="457200" y="2562131"/>
            <a:ext cx="420986" cy="3892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44032" y="3177766"/>
            <a:ext cx="534154" cy="4979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7704499" y="3177766"/>
            <a:ext cx="370415" cy="4979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29624" y="6235228"/>
            <a:ext cx="4823885" cy="276999"/>
          </a:xfrm>
          <a:prstGeom prst="rect">
            <a:avLst/>
          </a:prstGeom>
          <a:noFill/>
          <a:ln>
            <a:solidFill>
              <a:srgbClr val="FF0000"/>
            </a:solidFill>
          </a:ln>
        </p:spPr>
        <p:txBody>
          <a:bodyPr wrap="none" rtlCol="0">
            <a:spAutoFit/>
          </a:bodyPr>
          <a:lstStyle/>
          <a:p>
            <a:r>
              <a:rPr lang="en-US" sz="1200" dirty="0" smtClean="0">
                <a:solidFill>
                  <a:srgbClr val="FF0000"/>
                </a:solidFill>
              </a:rPr>
              <a:t>ADD, EDIT, OR DELETE AN OFFICER, AFFILIATION, AND/OR BRANCH OFFICE</a:t>
            </a:r>
            <a:endParaRPr lang="en-US" sz="1200" dirty="0">
              <a:solidFill>
                <a:srgbClr val="FF0000"/>
              </a:solidFill>
            </a:endParaRPr>
          </a:p>
        </p:txBody>
      </p:sp>
    </p:spTree>
    <p:extLst>
      <p:ext uri="{BB962C8B-B14F-4D97-AF65-F5344CB8AC3E}">
        <p14:creationId xmlns:p14="http://schemas.microsoft.com/office/powerpoint/2010/main" val="216837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 – Update View</a:t>
            </a:r>
            <a:br>
              <a:rPr lang="en-US" sz="3200" dirty="0" smtClean="0"/>
            </a:br>
            <a:r>
              <a:rPr lang="en-US" sz="1800" dirty="0" smtClean="0"/>
              <a:t>Certification</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 y="2119122"/>
            <a:ext cx="7424928" cy="2619756"/>
          </a:xfrm>
          <a:prstGeom prst="rect">
            <a:avLst/>
          </a:prstGeom>
        </p:spPr>
      </p:pic>
      <p:sp>
        <p:nvSpPr>
          <p:cNvPr id="5" name="TextBox 4"/>
          <p:cNvSpPr txBox="1"/>
          <p:nvPr/>
        </p:nvSpPr>
        <p:spPr>
          <a:xfrm>
            <a:off x="1558834" y="4910556"/>
            <a:ext cx="1142300" cy="369332"/>
          </a:xfrm>
          <a:prstGeom prst="rect">
            <a:avLst/>
          </a:prstGeom>
          <a:noFill/>
          <a:ln>
            <a:solidFill>
              <a:schemeClr val="tx1"/>
            </a:solidFill>
          </a:ln>
        </p:spPr>
        <p:txBody>
          <a:bodyPr wrap="none" rtlCol="0">
            <a:spAutoFit/>
          </a:bodyPr>
          <a:lstStyle/>
          <a:p>
            <a:r>
              <a:rPr lang="en-US" dirty="0" smtClean="0"/>
              <a:t>Save Draft</a:t>
            </a:r>
            <a:endParaRPr lang="en-US" dirty="0"/>
          </a:p>
        </p:txBody>
      </p:sp>
      <p:sp>
        <p:nvSpPr>
          <p:cNvPr id="6" name="TextBox 5"/>
          <p:cNvSpPr txBox="1"/>
          <p:nvPr/>
        </p:nvSpPr>
        <p:spPr>
          <a:xfrm>
            <a:off x="3814355" y="4916769"/>
            <a:ext cx="848309" cy="369332"/>
          </a:xfrm>
          <a:prstGeom prst="rect">
            <a:avLst/>
          </a:prstGeom>
          <a:noFill/>
          <a:ln>
            <a:solidFill>
              <a:schemeClr val="tx1"/>
            </a:solidFill>
          </a:ln>
        </p:spPr>
        <p:txBody>
          <a:bodyPr wrap="none" rtlCol="0">
            <a:spAutoFit/>
          </a:bodyPr>
          <a:lstStyle/>
          <a:p>
            <a:r>
              <a:rPr lang="en-US" dirty="0" smtClean="0"/>
              <a:t>Submit</a:t>
            </a:r>
            <a:endParaRPr lang="en-US" dirty="0"/>
          </a:p>
        </p:txBody>
      </p:sp>
      <p:sp>
        <p:nvSpPr>
          <p:cNvPr id="7" name="TextBox 6"/>
          <p:cNvSpPr txBox="1"/>
          <p:nvPr/>
        </p:nvSpPr>
        <p:spPr>
          <a:xfrm>
            <a:off x="5775885" y="4897568"/>
            <a:ext cx="591829" cy="369332"/>
          </a:xfrm>
          <a:prstGeom prst="rect">
            <a:avLst/>
          </a:prstGeom>
          <a:noFill/>
          <a:ln>
            <a:solidFill>
              <a:schemeClr val="tx1"/>
            </a:solidFill>
          </a:ln>
        </p:spPr>
        <p:txBody>
          <a:bodyPr wrap="none" rtlCol="0">
            <a:spAutoFit/>
          </a:bodyPr>
          <a:lstStyle/>
          <a:p>
            <a:r>
              <a:rPr lang="en-US" dirty="0" smtClean="0"/>
              <a:t>Quit</a:t>
            </a:r>
            <a:endParaRPr lang="en-US" dirty="0"/>
          </a:p>
        </p:txBody>
      </p:sp>
      <p:cxnSp>
        <p:nvCxnSpPr>
          <p:cNvPr id="11" name="Straight Arrow Connector 10"/>
          <p:cNvCxnSpPr/>
          <p:nvPr/>
        </p:nvCxnSpPr>
        <p:spPr>
          <a:xfrm flipV="1">
            <a:off x="1055663" y="5266900"/>
            <a:ext cx="533835" cy="4231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5652235"/>
            <a:ext cx="1432059" cy="646331"/>
          </a:xfrm>
          <a:prstGeom prst="rect">
            <a:avLst/>
          </a:prstGeom>
          <a:noFill/>
          <a:ln>
            <a:solidFill>
              <a:srgbClr val="FF0000"/>
            </a:solidFill>
          </a:ln>
        </p:spPr>
        <p:txBody>
          <a:bodyPr wrap="none" rtlCol="0">
            <a:spAutoFit/>
          </a:bodyPr>
          <a:lstStyle/>
          <a:p>
            <a:r>
              <a:rPr lang="en-US" dirty="0" smtClean="0">
                <a:solidFill>
                  <a:srgbClr val="FF0000"/>
                </a:solidFill>
              </a:rPr>
              <a:t>Save Work &amp; </a:t>
            </a:r>
          </a:p>
          <a:p>
            <a:r>
              <a:rPr lang="en-US" dirty="0" smtClean="0">
                <a:solidFill>
                  <a:srgbClr val="FF0000"/>
                </a:solidFill>
              </a:rPr>
              <a:t>Return later</a:t>
            </a:r>
            <a:endParaRPr lang="en-US" dirty="0">
              <a:solidFill>
                <a:srgbClr val="FF0000"/>
              </a:solidFill>
            </a:endParaRPr>
          </a:p>
        </p:txBody>
      </p:sp>
      <p:cxnSp>
        <p:nvCxnSpPr>
          <p:cNvPr id="14" name="Straight Arrow Connector 13"/>
          <p:cNvCxnSpPr/>
          <p:nvPr/>
        </p:nvCxnSpPr>
        <p:spPr>
          <a:xfrm flipV="1">
            <a:off x="3457303" y="5286101"/>
            <a:ext cx="357052" cy="4039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169723" y="5690048"/>
            <a:ext cx="1289264" cy="369332"/>
          </a:xfrm>
          <a:prstGeom prst="rect">
            <a:avLst/>
          </a:prstGeom>
          <a:noFill/>
          <a:ln>
            <a:solidFill>
              <a:srgbClr val="FF0000"/>
            </a:solidFill>
          </a:ln>
        </p:spPr>
        <p:txBody>
          <a:bodyPr wrap="none" rtlCol="0">
            <a:spAutoFit/>
          </a:bodyPr>
          <a:lstStyle/>
          <a:p>
            <a:r>
              <a:rPr lang="en-US" dirty="0" smtClean="0">
                <a:solidFill>
                  <a:srgbClr val="FF0000"/>
                </a:solidFill>
              </a:rPr>
              <a:t>Ready to go</a:t>
            </a:r>
            <a:endParaRPr lang="en-US" dirty="0">
              <a:solidFill>
                <a:srgbClr val="FF0000"/>
              </a:solidFill>
            </a:endParaRPr>
          </a:p>
        </p:txBody>
      </p:sp>
      <p:cxnSp>
        <p:nvCxnSpPr>
          <p:cNvPr id="19" name="Straight Arrow Connector 18"/>
          <p:cNvCxnSpPr/>
          <p:nvPr/>
        </p:nvCxnSpPr>
        <p:spPr>
          <a:xfrm flipV="1">
            <a:off x="5617029" y="5286101"/>
            <a:ext cx="158856" cy="287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382399" y="5592687"/>
            <a:ext cx="2149627" cy="369332"/>
          </a:xfrm>
          <a:prstGeom prst="rect">
            <a:avLst/>
          </a:prstGeom>
          <a:noFill/>
          <a:ln>
            <a:solidFill>
              <a:srgbClr val="FF0000"/>
            </a:solidFill>
          </a:ln>
        </p:spPr>
        <p:txBody>
          <a:bodyPr wrap="none" rtlCol="0">
            <a:spAutoFit/>
          </a:bodyPr>
          <a:lstStyle/>
          <a:p>
            <a:r>
              <a:rPr lang="en-US" dirty="0" smtClean="0">
                <a:solidFill>
                  <a:srgbClr val="FF0000"/>
                </a:solidFill>
              </a:rPr>
              <a:t>Leave without saving</a:t>
            </a:r>
            <a:endParaRPr lang="en-US" dirty="0">
              <a:solidFill>
                <a:srgbClr val="FF0000"/>
              </a:solidFill>
            </a:endParaRPr>
          </a:p>
        </p:txBody>
      </p:sp>
      <p:cxnSp>
        <p:nvCxnSpPr>
          <p:cNvPr id="8" name="Straight Arrow Connector 7"/>
          <p:cNvCxnSpPr/>
          <p:nvPr/>
        </p:nvCxnSpPr>
        <p:spPr>
          <a:xfrm>
            <a:off x="457200" y="2119122"/>
            <a:ext cx="502467" cy="8685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6871" y="1837853"/>
            <a:ext cx="2634311" cy="276999"/>
          </a:xfrm>
          <a:prstGeom prst="rect">
            <a:avLst/>
          </a:prstGeom>
          <a:noFill/>
          <a:ln>
            <a:solidFill>
              <a:srgbClr val="FF0000"/>
            </a:solidFill>
          </a:ln>
        </p:spPr>
        <p:txBody>
          <a:bodyPr wrap="none" rtlCol="0">
            <a:spAutoFit/>
          </a:bodyPr>
          <a:lstStyle/>
          <a:p>
            <a:r>
              <a:rPr lang="en-US" sz="1200" b="1" dirty="0" smtClean="0">
                <a:solidFill>
                  <a:srgbClr val="FF0000"/>
                </a:solidFill>
              </a:rPr>
              <a:t>Certification the information is correct</a:t>
            </a:r>
            <a:endParaRPr lang="en-US" sz="1200" b="1" dirty="0">
              <a:solidFill>
                <a:srgbClr val="FF0000"/>
              </a:solidFill>
            </a:endParaRPr>
          </a:p>
        </p:txBody>
      </p:sp>
    </p:spTree>
    <p:extLst>
      <p:ext uri="{BB962C8B-B14F-4D97-AF65-F5344CB8AC3E}">
        <p14:creationId xmlns:p14="http://schemas.microsoft.com/office/powerpoint/2010/main" val="845002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a:t>
            </a:r>
            <a:br>
              <a:rPr lang="en-US" sz="3200" dirty="0" smtClean="0"/>
            </a:br>
            <a:r>
              <a:rPr lang="en-US" sz="3200" dirty="0" smtClean="0"/>
              <a:t>Renewal Successfully </a:t>
            </a:r>
            <a:r>
              <a:rPr lang="en-US" sz="3200" dirty="0" smtClean="0">
                <a:solidFill>
                  <a:srgbClr val="FF0000"/>
                </a:solidFill>
              </a:rPr>
              <a:t>Submitted</a:t>
            </a:r>
            <a:endParaRPr lang="en-US" sz="32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438" y="2000816"/>
            <a:ext cx="7278985" cy="2968789"/>
          </a:xfrm>
        </p:spPr>
      </p:pic>
    </p:spTree>
    <p:extLst>
      <p:ext uri="{BB962C8B-B14F-4D97-AF65-F5344CB8AC3E}">
        <p14:creationId xmlns:p14="http://schemas.microsoft.com/office/powerpoint/2010/main" val="276146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54212" y="1167021"/>
            <a:ext cx="6595534" cy="1643527"/>
          </a:xfrm>
          <a:prstGeom prst="rect">
            <a:avLst/>
          </a:prstGeom>
          <a:noFill/>
        </p:spPr>
        <p:txBody>
          <a:bodyPr wrap="square" rtlCol="0">
            <a:spAutoFit/>
          </a:bodyPr>
          <a:lstStyle/>
          <a:p>
            <a:pPr>
              <a:lnSpc>
                <a:spcPct val="140000"/>
              </a:lnSpc>
            </a:pPr>
            <a:endParaRPr lang="en-US" dirty="0">
              <a:latin typeface="Arial"/>
              <a:cs typeface="Arial"/>
            </a:endParaRPr>
          </a:p>
          <a:p>
            <a:pPr>
              <a:lnSpc>
                <a:spcPct val="140000"/>
              </a:lnSpc>
            </a:pPr>
            <a:endParaRPr lang="en-US" dirty="0" smtClean="0">
              <a:latin typeface="Arial"/>
              <a:cs typeface="Arial"/>
            </a:endParaRPr>
          </a:p>
          <a:p>
            <a:pPr>
              <a:lnSpc>
                <a:spcPct val="140000"/>
              </a:lnSpc>
            </a:pPr>
            <a:endParaRPr lang="en-US" dirty="0" smtClean="0">
              <a:latin typeface="Arial"/>
              <a:cs typeface="Arial"/>
            </a:endParaRPr>
          </a:p>
          <a:p>
            <a:pPr>
              <a:lnSpc>
                <a:spcPct val="140000"/>
              </a:lnSpc>
            </a:pPr>
            <a:endParaRPr lang="en-US" dirty="0">
              <a:latin typeface="Arial"/>
              <a:cs typeface="Arial"/>
            </a:endParaRPr>
          </a:p>
        </p:txBody>
      </p:sp>
      <p:sp>
        <p:nvSpPr>
          <p:cNvPr id="4" name="TextBox 3"/>
          <p:cNvSpPr txBox="1"/>
          <p:nvPr/>
        </p:nvSpPr>
        <p:spPr>
          <a:xfrm>
            <a:off x="228595" y="6375394"/>
            <a:ext cx="2937933" cy="369332"/>
          </a:xfrm>
          <a:prstGeom prst="rect">
            <a:avLst/>
          </a:prstGeom>
          <a:noFill/>
        </p:spPr>
        <p:txBody>
          <a:bodyPr wrap="square" rtlCol="0">
            <a:spAutoFit/>
          </a:bodyPr>
          <a:lstStyle/>
          <a:p>
            <a:r>
              <a:rPr lang="en-US" dirty="0" smtClean="0">
                <a:solidFill>
                  <a:schemeClr val="bg1"/>
                </a:solidFill>
              </a:rPr>
              <a:t>Footer text goes here</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8" y="0"/>
            <a:ext cx="1335803" cy="1303109"/>
          </a:xfrm>
          <a:prstGeom prst="rect">
            <a:avLst/>
          </a:prstGeom>
        </p:spPr>
      </p:pic>
      <p:sp>
        <p:nvSpPr>
          <p:cNvPr id="7" name="Title 6"/>
          <p:cNvSpPr>
            <a:spLocks noGrp="1"/>
          </p:cNvSpPr>
          <p:nvPr>
            <p:ph type="title"/>
          </p:nvPr>
        </p:nvSpPr>
        <p:spPr/>
        <p:txBody>
          <a:bodyPr>
            <a:normAutofit/>
          </a:bodyPr>
          <a:lstStyle/>
          <a:p>
            <a:r>
              <a:rPr lang="en-US" sz="3200" dirty="0" smtClean="0"/>
              <a:t>       Ocean Transportation Intermediaries (OTIs)</a:t>
            </a:r>
            <a:br>
              <a:rPr lang="en-US" sz="3200" dirty="0" smtClean="0"/>
            </a:br>
            <a:r>
              <a:rPr lang="en-US" sz="3200" dirty="0" smtClean="0"/>
              <a:t>Ocean Freight Forwarders and NVOCCs</a:t>
            </a:r>
            <a:endParaRPr lang="en-US" sz="3200" dirty="0"/>
          </a:p>
        </p:txBody>
      </p:sp>
      <p:sp>
        <p:nvSpPr>
          <p:cNvPr id="8" name="Content Placeholder 7"/>
          <p:cNvSpPr>
            <a:spLocks noGrp="1"/>
          </p:cNvSpPr>
          <p:nvPr>
            <p:ph idx="1"/>
          </p:nvPr>
        </p:nvSpPr>
        <p:spPr/>
        <p:txBody>
          <a:bodyPr>
            <a:normAutofit fontScale="92500" lnSpcReduction="10000"/>
          </a:bodyPr>
          <a:lstStyle/>
          <a:p>
            <a:pPr>
              <a:lnSpc>
                <a:spcPct val="140000"/>
              </a:lnSpc>
            </a:pPr>
            <a:r>
              <a:rPr lang="en-US" sz="1800" dirty="0" smtClean="0">
                <a:latin typeface="Arial"/>
                <a:cs typeface="Arial"/>
              </a:rPr>
              <a:t>As of January 26, 2017 there are 4,829 licensed OTIs </a:t>
            </a:r>
          </a:p>
          <a:p>
            <a:pPr>
              <a:lnSpc>
                <a:spcPct val="140000"/>
              </a:lnSpc>
            </a:pPr>
            <a:r>
              <a:rPr lang="en-US" sz="1800" dirty="0" smtClean="0">
                <a:latin typeface="Arial"/>
                <a:cs typeface="Arial"/>
              </a:rPr>
              <a:t>OTI Licenses are to be renewed every 3 years</a:t>
            </a:r>
            <a:endParaRPr lang="en-US" sz="1800" i="1" dirty="0" smtClean="0">
              <a:latin typeface="Arial"/>
              <a:cs typeface="Arial"/>
            </a:endParaRPr>
          </a:p>
          <a:p>
            <a:pPr>
              <a:lnSpc>
                <a:spcPct val="140000"/>
              </a:lnSpc>
            </a:pPr>
            <a:r>
              <a:rPr lang="en-US" sz="1800" dirty="0" smtClean="0">
                <a:latin typeface="Arial"/>
                <a:cs typeface="Arial"/>
              </a:rPr>
              <a:t>License </a:t>
            </a:r>
            <a:r>
              <a:rPr lang="en-US" sz="1800" dirty="0">
                <a:latin typeface="Arial"/>
                <a:cs typeface="Arial"/>
              </a:rPr>
              <a:t>renewal </a:t>
            </a:r>
            <a:r>
              <a:rPr lang="en-US" sz="1800" dirty="0" smtClean="0">
                <a:latin typeface="Arial"/>
                <a:cs typeface="Arial"/>
              </a:rPr>
              <a:t>process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No Fee and on-line</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Phased-in </a:t>
            </a:r>
            <a:r>
              <a:rPr lang="en-US" sz="1800" dirty="0">
                <a:latin typeface="Calibri" panose="020F0502020204030204" pitchFamily="34" charset="0"/>
                <a:ea typeface="Calibri" panose="020F0502020204030204" pitchFamily="34" charset="0"/>
                <a:cs typeface="Times New Roman" panose="02020603050405020304" pitchFamily="18" charset="0"/>
              </a:rPr>
              <a:t>over a three year period – approximately 160 renewals per month. </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The first email notifications (90-days prior to the renewal deadlines) will be sent from </a:t>
            </a:r>
            <a:r>
              <a:rPr lang="en-US" sz="1800" dirty="0" smtClean="0">
                <a:latin typeface="Calibri" panose="020F0502020204030204" pitchFamily="34" charset="0"/>
                <a:ea typeface="Calibri" panose="020F0502020204030204" pitchFamily="34" charset="0"/>
                <a:cs typeface="Times New Roman" panose="02020603050405020304" pitchFamily="18" charset="0"/>
                <a:hlinkClick r:id="rId4"/>
              </a:rPr>
              <a:t>oti@fmc.gov</a:t>
            </a:r>
            <a:r>
              <a:rPr lang="en-US" sz="1800" dirty="0" smtClean="0">
                <a:latin typeface="Calibri" panose="020F0502020204030204" pitchFamily="34" charset="0"/>
                <a:ea typeface="Calibri" panose="020F0502020204030204" pitchFamily="34" charset="0"/>
                <a:cs typeface="Times New Roman" panose="02020603050405020304" pitchFamily="18" charset="0"/>
              </a:rPr>
              <a:t> in early March 2017.   Notifications are automated – check junk mail if you don’t receive a notification.  </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The first renewal deadlines are May 31, 2017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An OTI can </a:t>
            </a:r>
            <a:r>
              <a:rPr lang="en-US" sz="1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designate a third party to complete the renewal </a:t>
            </a:r>
            <a:r>
              <a:rPr lang="en-US" sz="1800" dirty="0" smtClean="0">
                <a:latin typeface="Calibri" panose="020F0502020204030204" pitchFamily="34" charset="0"/>
                <a:ea typeface="Calibri" panose="020F0502020204030204" pitchFamily="34" charset="0"/>
                <a:cs typeface="Times New Roman" panose="02020603050405020304" pitchFamily="18" charset="0"/>
              </a:rPr>
              <a:t>on their behalf so long as the third party is an FMC Practitioner or an Attorney</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Email notification </a:t>
            </a:r>
            <a:r>
              <a:rPr lang="en-US" sz="1800" dirty="0">
                <a:latin typeface="Calibri" panose="020F0502020204030204" pitchFamily="34" charset="0"/>
                <a:ea typeface="Calibri" panose="020F0502020204030204" pitchFamily="34" charset="0"/>
                <a:cs typeface="Times New Roman" panose="02020603050405020304" pitchFamily="18" charset="0"/>
              </a:rPr>
              <a:t>will be </a:t>
            </a:r>
            <a:r>
              <a:rPr lang="en-US" sz="1800" dirty="0" smtClean="0">
                <a:latin typeface="Calibri" panose="020F0502020204030204" pitchFamily="34" charset="0"/>
                <a:ea typeface="Calibri" panose="020F0502020204030204" pitchFamily="34" charset="0"/>
                <a:cs typeface="Times New Roman" panose="02020603050405020304" pitchFamily="18" charset="0"/>
              </a:rPr>
              <a:t>sent directly </a:t>
            </a:r>
            <a:r>
              <a:rPr lang="en-US" sz="1800" dirty="0">
                <a:latin typeface="Calibri" panose="020F0502020204030204" pitchFamily="34" charset="0"/>
                <a:ea typeface="Calibri" panose="020F0502020204030204" pitchFamily="34" charset="0"/>
                <a:cs typeface="Times New Roman" panose="02020603050405020304" pitchFamily="18" charset="0"/>
              </a:rPr>
              <a:t>to the </a:t>
            </a:r>
            <a:r>
              <a:rPr lang="en-US" sz="1800" dirty="0" smtClean="0">
                <a:latin typeface="Calibri" panose="020F0502020204030204" pitchFamily="34" charset="0"/>
                <a:ea typeface="Calibri" panose="020F0502020204030204" pitchFamily="34" charset="0"/>
                <a:cs typeface="Times New Roman" panose="02020603050405020304" pitchFamily="18" charset="0"/>
              </a:rPr>
              <a:t>OTI. Tariff </a:t>
            </a:r>
            <a:r>
              <a:rPr lang="en-US" sz="1800" dirty="0">
                <a:latin typeface="Calibri" panose="020F0502020204030204" pitchFamily="34" charset="0"/>
                <a:ea typeface="Calibri" panose="020F0502020204030204" pitchFamily="34" charset="0"/>
                <a:cs typeface="Times New Roman" panose="02020603050405020304" pitchFamily="18" charset="0"/>
              </a:rPr>
              <a:t>Publishers </a:t>
            </a:r>
            <a:r>
              <a:rPr lang="en-US" sz="1800" dirty="0" smtClean="0">
                <a:latin typeface="Calibri" panose="020F0502020204030204" pitchFamily="34" charset="0"/>
                <a:ea typeface="Calibri" panose="020F0502020204030204" pitchFamily="34" charset="0"/>
                <a:cs typeface="Times New Roman" panose="02020603050405020304" pitchFamily="18" charset="0"/>
              </a:rPr>
              <a:t>will also receive notifications for their NVOCC clients. </a:t>
            </a:r>
          </a:p>
          <a:p>
            <a:pPr marL="685800"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The month &amp; year of renewal </a:t>
            </a:r>
            <a:r>
              <a:rPr lang="en-US" sz="1800" dirty="0">
                <a:latin typeface="Calibri" panose="020F0502020204030204" pitchFamily="34" charset="0"/>
                <a:ea typeface="Calibri" panose="020F0502020204030204" pitchFamily="34" charset="0"/>
                <a:cs typeface="Times New Roman" panose="02020603050405020304" pitchFamily="18" charset="0"/>
              </a:rPr>
              <a:t>deadlines are determined by the last and </a:t>
            </a:r>
            <a:r>
              <a:rPr lang="en-US" sz="1800" dirty="0" smtClean="0">
                <a:latin typeface="Calibri" panose="020F0502020204030204" pitchFamily="34" charset="0"/>
                <a:ea typeface="Calibri" panose="020F0502020204030204" pitchFamily="34" charset="0"/>
                <a:cs typeface="Times New Roman" panose="02020603050405020304" pitchFamily="18" charset="0"/>
              </a:rPr>
              <a:t>next </a:t>
            </a:r>
            <a:r>
              <a:rPr lang="en-US" sz="1800" dirty="0">
                <a:latin typeface="Calibri" panose="020F0502020204030204" pitchFamily="34" charset="0"/>
                <a:ea typeface="Calibri" panose="020F0502020204030204" pitchFamily="34" charset="0"/>
                <a:cs typeface="Times New Roman" panose="02020603050405020304" pitchFamily="18" charset="0"/>
              </a:rPr>
              <a:t>to last digit in the license </a:t>
            </a:r>
            <a:r>
              <a:rPr lang="en-US" sz="1800" dirty="0" smtClean="0">
                <a:latin typeface="Calibri" panose="020F0502020204030204" pitchFamily="34" charset="0"/>
                <a:ea typeface="Calibri" panose="020F0502020204030204" pitchFamily="34" charset="0"/>
                <a:cs typeface="Times New Roman" panose="02020603050405020304" pitchFamily="18" charset="0"/>
              </a:rPr>
              <a:t>number.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685800" lvl="1">
              <a:buFont typeface="Wingdings" panose="05000000000000000000" pitchFamily="2"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40000"/>
              </a:lnSpc>
            </a:pPr>
            <a:endParaRPr lang="en-US" sz="1800" dirty="0"/>
          </a:p>
        </p:txBody>
      </p:sp>
    </p:spTree>
    <p:extLst>
      <p:ext uri="{BB962C8B-B14F-4D97-AF65-F5344CB8AC3E}">
        <p14:creationId xmlns:p14="http://schemas.microsoft.com/office/powerpoint/2010/main" val="291328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a:t>
            </a:r>
            <a:br>
              <a:rPr lang="en-US" sz="3200" dirty="0" smtClean="0"/>
            </a:br>
            <a:r>
              <a:rPr lang="en-US" sz="3200" dirty="0" smtClean="0"/>
              <a:t>Renewal </a:t>
            </a:r>
            <a:r>
              <a:rPr lang="en-US" sz="3200" dirty="0" smtClean="0">
                <a:solidFill>
                  <a:srgbClr val="FF0000"/>
                </a:solidFill>
              </a:rPr>
              <a:t>Accepted</a:t>
            </a:r>
            <a:endParaRPr lang="en-US" sz="32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776" y="2272125"/>
            <a:ext cx="5870448" cy="3182112"/>
          </a:xfrm>
        </p:spPr>
      </p:pic>
    </p:spTree>
    <p:extLst>
      <p:ext uri="{BB962C8B-B14F-4D97-AF65-F5344CB8AC3E}">
        <p14:creationId xmlns:p14="http://schemas.microsoft.com/office/powerpoint/2010/main" val="54997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29935" y="2271543"/>
            <a:ext cx="6595534" cy="1255728"/>
          </a:xfrm>
          <a:prstGeom prst="rect">
            <a:avLst/>
          </a:prstGeom>
          <a:noFill/>
        </p:spPr>
        <p:txBody>
          <a:bodyPr wrap="square" rtlCol="0">
            <a:spAutoFit/>
          </a:bodyPr>
          <a:lstStyle/>
          <a:p>
            <a:pPr>
              <a:lnSpc>
                <a:spcPct val="140000"/>
              </a:lnSpc>
            </a:pPr>
            <a:endParaRPr lang="en-US" dirty="0" smtClean="0">
              <a:latin typeface="Arial"/>
              <a:cs typeface="Arial"/>
            </a:endParaRPr>
          </a:p>
          <a:p>
            <a:pPr>
              <a:lnSpc>
                <a:spcPct val="140000"/>
              </a:lnSpc>
            </a:pPr>
            <a:endParaRPr lang="en-US" dirty="0" smtClean="0">
              <a:latin typeface="Arial"/>
              <a:cs typeface="Arial"/>
            </a:endParaRPr>
          </a:p>
          <a:p>
            <a:pPr>
              <a:lnSpc>
                <a:spcPct val="140000"/>
              </a:lnSpc>
            </a:pPr>
            <a:endParaRPr lang="en-US" dirty="0">
              <a:latin typeface="Arial"/>
              <a:cs typeface="Arial"/>
            </a:endParaRPr>
          </a:p>
        </p:txBody>
      </p:sp>
      <p:sp>
        <p:nvSpPr>
          <p:cNvPr id="4" name="TextBox 3"/>
          <p:cNvSpPr txBox="1"/>
          <p:nvPr/>
        </p:nvSpPr>
        <p:spPr>
          <a:xfrm>
            <a:off x="228595" y="6375394"/>
            <a:ext cx="2937933" cy="369332"/>
          </a:xfrm>
          <a:prstGeom prst="rect">
            <a:avLst/>
          </a:prstGeom>
          <a:noFill/>
        </p:spPr>
        <p:txBody>
          <a:bodyPr wrap="square" rtlCol="0">
            <a:spAutoFit/>
          </a:bodyPr>
          <a:lstStyle/>
          <a:p>
            <a:r>
              <a:rPr lang="en-US" dirty="0" smtClean="0">
                <a:solidFill>
                  <a:schemeClr val="bg1"/>
                </a:solidFill>
              </a:rPr>
              <a:t>Footer text goes here</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8" y="0"/>
            <a:ext cx="1335803" cy="1303109"/>
          </a:xfrm>
          <a:prstGeom prst="rect">
            <a:avLst/>
          </a:prstGeom>
        </p:spPr>
      </p:pic>
      <p:sp>
        <p:nvSpPr>
          <p:cNvPr id="9" name="Title 8"/>
          <p:cNvSpPr>
            <a:spLocks noGrp="1"/>
          </p:cNvSpPr>
          <p:nvPr>
            <p:ph type="title" idx="4294967295"/>
          </p:nvPr>
        </p:nvSpPr>
        <p:spPr>
          <a:xfrm>
            <a:off x="407406" y="2619486"/>
            <a:ext cx="8229600" cy="1143000"/>
          </a:xfrm>
        </p:spPr>
        <p:txBody>
          <a:bodyPr>
            <a:normAutofit/>
          </a:bodyPr>
          <a:lstStyle/>
          <a:p>
            <a:r>
              <a:rPr lang="en-US" sz="3200" dirty="0" smtClean="0"/>
              <a:t>QUESTIONS?</a:t>
            </a:r>
            <a:endParaRPr lang="en-US" sz="3200" dirty="0"/>
          </a:p>
        </p:txBody>
      </p:sp>
    </p:spTree>
    <p:extLst>
      <p:ext uri="{BB962C8B-B14F-4D97-AF65-F5344CB8AC3E}">
        <p14:creationId xmlns:p14="http://schemas.microsoft.com/office/powerpoint/2010/main" val="65305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2937" y="801189"/>
            <a:ext cx="4467497" cy="1378839"/>
          </a:xfrm>
          <a:prstGeom prst="rect">
            <a:avLst/>
          </a:prstGeom>
          <a:noFill/>
        </p:spPr>
        <p:txBody>
          <a:bodyPr wrap="square" rtlCol="0">
            <a:spAutoFit/>
          </a:bodyPr>
          <a:lstStyle/>
          <a:p>
            <a:pPr>
              <a:lnSpc>
                <a:spcPct val="140000"/>
              </a:lnSpc>
            </a:pPr>
            <a:r>
              <a:rPr lang="en-US" sz="2400" b="1" dirty="0" smtClean="0">
                <a:solidFill>
                  <a:srgbClr val="C0504D"/>
                </a:solidFill>
                <a:latin typeface="Arial"/>
                <a:cs typeface="Arial"/>
              </a:rPr>
              <a:t>Determining a Renewal Date</a:t>
            </a:r>
          </a:p>
          <a:p>
            <a:endParaRPr lang="en-US" sz="1400" dirty="0">
              <a:solidFill>
                <a:prstClr val="black"/>
              </a:solidFill>
              <a:ea typeface="Calibri" panose="020F0502020204030204" pitchFamily="34" charset="0"/>
              <a:cs typeface="Times New Roman" panose="02020603050405020304" pitchFamily="18" charset="0"/>
            </a:endParaRPr>
          </a:p>
          <a:p>
            <a:endParaRPr lang="en-US" dirty="0" smtClean="0">
              <a:solidFill>
                <a:prstClr val="black"/>
              </a:solidFill>
              <a:latin typeface="Arial"/>
              <a:cs typeface="Arial"/>
            </a:endParaRPr>
          </a:p>
          <a:p>
            <a:endParaRPr lang="en-US" dirty="0">
              <a:solidFill>
                <a:prstClr val="black"/>
              </a:solidFill>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8" y="0"/>
            <a:ext cx="1335803" cy="1303109"/>
          </a:xfrm>
          <a:prstGeom prst="rect">
            <a:avLst/>
          </a:prstGeom>
        </p:spPr>
      </p:pic>
      <p:graphicFrame>
        <p:nvGraphicFramePr>
          <p:cNvPr id="2" name="Table 1"/>
          <p:cNvGraphicFramePr>
            <a:graphicFrameLocks noGrp="1"/>
          </p:cNvGraphicFramePr>
          <p:nvPr>
            <p:extLst/>
          </p:nvPr>
        </p:nvGraphicFramePr>
        <p:xfrm>
          <a:off x="1921221" y="4048826"/>
          <a:ext cx="5410200" cy="1095375"/>
        </p:xfrm>
        <a:graphic>
          <a:graphicData uri="http://schemas.openxmlformats.org/drawingml/2006/table">
            <a:tbl>
              <a:tblPr firstRow="1" firstCol="1" bandRow="1">
                <a:tableStyleId>{5C22544A-7EE6-4342-B048-85BDC9FD1C3A}</a:tableStyleId>
              </a:tblPr>
              <a:tblGrid>
                <a:gridCol w="1143000"/>
                <a:gridCol w="609600"/>
                <a:gridCol w="609600"/>
                <a:gridCol w="609600"/>
                <a:gridCol w="609600"/>
                <a:gridCol w="609600"/>
                <a:gridCol w="609600"/>
                <a:gridCol w="609600"/>
              </a:tblGrid>
              <a:tr h="514350">
                <a:tc>
                  <a:txBody>
                    <a:bodyPr/>
                    <a:lstStyle/>
                    <a:p>
                      <a:pPr marL="0" marR="0" algn="ctr">
                        <a:lnSpc>
                          <a:spcPct val="107000"/>
                        </a:lnSpc>
                        <a:spcBef>
                          <a:spcPts val="0"/>
                        </a:spcBef>
                        <a:spcAft>
                          <a:spcPts val="0"/>
                        </a:spcAft>
                      </a:pPr>
                      <a:r>
                        <a:rPr lang="en-US" sz="1100" dirty="0">
                          <a:effectLst/>
                        </a:rPr>
                        <a:t>Next to Last Digit of FMC License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7">
                  <a:txBody>
                    <a:bodyPr/>
                    <a:lstStyle/>
                    <a:p>
                      <a:pPr marL="0" marR="0" algn="ctr">
                        <a:lnSpc>
                          <a:spcPct val="107000"/>
                        </a:lnSpc>
                        <a:spcBef>
                          <a:spcPts val="0"/>
                        </a:spcBef>
                        <a:spcAft>
                          <a:spcPts val="0"/>
                        </a:spcAft>
                      </a:pPr>
                      <a:r>
                        <a:rPr lang="en-US" sz="1100" dirty="0">
                          <a:effectLst/>
                        </a:rPr>
                        <a:t>Renewal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gn="ctr">
                        <a:lnSpc>
                          <a:spcPct val="107000"/>
                        </a:lnSpc>
                        <a:spcBef>
                          <a:spcPts val="0"/>
                        </a:spcBef>
                        <a:spcAft>
                          <a:spcPts val="0"/>
                        </a:spcAft>
                      </a:pPr>
                      <a:r>
                        <a:rPr lang="en-US" sz="1100" dirty="0">
                          <a:effectLst/>
                        </a:rPr>
                        <a:t>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US" sz="1100" dirty="0">
                          <a:effectLst/>
                        </a:rPr>
                        <a:t>7,8,9,0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nvPr>
        </p:nvGraphicFramePr>
        <p:xfrm>
          <a:off x="3054350" y="1567656"/>
          <a:ext cx="3035300" cy="2295525"/>
        </p:xfrm>
        <a:graphic>
          <a:graphicData uri="http://schemas.openxmlformats.org/drawingml/2006/table">
            <a:tbl>
              <a:tblPr firstRow="1" firstCol="1" bandRow="1">
                <a:tableStyleId>{5C22544A-7EE6-4342-B048-85BDC9FD1C3A}</a:tableStyleId>
              </a:tblPr>
              <a:tblGrid>
                <a:gridCol w="1206500"/>
                <a:gridCol w="1828800"/>
              </a:tblGrid>
              <a:tr h="381000">
                <a:tc>
                  <a:txBody>
                    <a:bodyPr/>
                    <a:lstStyle/>
                    <a:p>
                      <a:pPr marL="0" marR="0" algn="ctr">
                        <a:lnSpc>
                          <a:spcPct val="107000"/>
                        </a:lnSpc>
                        <a:spcBef>
                          <a:spcPts val="0"/>
                        </a:spcBef>
                        <a:spcAft>
                          <a:spcPts val="0"/>
                        </a:spcAft>
                      </a:pPr>
                      <a:r>
                        <a:rPr lang="en-US" sz="1100" dirty="0">
                          <a:effectLst/>
                        </a:rPr>
                        <a:t>FMC License number ending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Must file by last day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January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February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April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July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August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September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October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TextBox 6"/>
          <p:cNvSpPr txBox="1"/>
          <p:nvPr/>
        </p:nvSpPr>
        <p:spPr>
          <a:xfrm flipH="1">
            <a:off x="1013986" y="5144201"/>
            <a:ext cx="6572817" cy="1292662"/>
          </a:xfrm>
          <a:prstGeom prst="rect">
            <a:avLst/>
          </a:prstGeom>
          <a:noFill/>
        </p:spPr>
        <p:txBody>
          <a:bodyPr wrap="square" rtlCol="0">
            <a:spAutoFit/>
          </a:bodyPr>
          <a:lstStyle/>
          <a:p>
            <a:pPr algn="ctr"/>
            <a:r>
              <a:rPr lang="en-US" sz="2000" dirty="0" smtClean="0">
                <a:solidFill>
                  <a:srgbClr val="FF0000"/>
                </a:solidFill>
              </a:rPr>
              <a:t>The OTI list found on the FMC website has the specific renewal date for each OTI.</a:t>
            </a:r>
          </a:p>
          <a:p>
            <a:pPr algn="ctr"/>
            <a:r>
              <a:rPr lang="en-US" sz="2000" dirty="0" smtClean="0">
                <a:solidFill>
                  <a:srgbClr val="FF0000"/>
                </a:solidFill>
              </a:rPr>
              <a:t>  </a:t>
            </a:r>
            <a:r>
              <a:rPr lang="en-US" sz="2000" u="sng" dirty="0">
                <a:solidFill>
                  <a:schemeClr val="tx2"/>
                </a:solidFill>
              </a:rPr>
              <a:t>http://www2.fmc.gov/oti/</a:t>
            </a:r>
            <a:endParaRPr lang="en-US" sz="2000" u="sng" dirty="0" smtClean="0">
              <a:solidFill>
                <a:schemeClr val="tx2"/>
              </a:solidFill>
            </a:endParaRPr>
          </a:p>
          <a:p>
            <a:pPr algn="ct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37403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54212" y="1167021"/>
            <a:ext cx="6595534" cy="1643527"/>
          </a:xfrm>
          <a:prstGeom prst="rect">
            <a:avLst/>
          </a:prstGeom>
          <a:noFill/>
        </p:spPr>
        <p:txBody>
          <a:bodyPr wrap="square" rtlCol="0">
            <a:spAutoFit/>
          </a:bodyPr>
          <a:lstStyle/>
          <a:p>
            <a:pPr>
              <a:lnSpc>
                <a:spcPct val="140000"/>
              </a:lnSpc>
            </a:pPr>
            <a:endParaRPr lang="en-US" dirty="0">
              <a:latin typeface="Arial"/>
              <a:cs typeface="Arial"/>
            </a:endParaRPr>
          </a:p>
          <a:p>
            <a:pPr>
              <a:lnSpc>
                <a:spcPct val="140000"/>
              </a:lnSpc>
            </a:pPr>
            <a:endParaRPr lang="en-US" dirty="0" smtClean="0">
              <a:latin typeface="Arial"/>
              <a:cs typeface="Arial"/>
            </a:endParaRPr>
          </a:p>
          <a:p>
            <a:pPr>
              <a:lnSpc>
                <a:spcPct val="140000"/>
              </a:lnSpc>
            </a:pPr>
            <a:endParaRPr lang="en-US" dirty="0" smtClean="0">
              <a:latin typeface="Arial"/>
              <a:cs typeface="Arial"/>
            </a:endParaRPr>
          </a:p>
          <a:p>
            <a:pPr>
              <a:lnSpc>
                <a:spcPct val="140000"/>
              </a:lnSpc>
            </a:pPr>
            <a:endParaRPr lang="en-US" dirty="0">
              <a:latin typeface="Arial"/>
              <a:cs typeface="Arial"/>
            </a:endParaRPr>
          </a:p>
        </p:txBody>
      </p:sp>
      <p:sp>
        <p:nvSpPr>
          <p:cNvPr id="4" name="TextBox 3"/>
          <p:cNvSpPr txBox="1"/>
          <p:nvPr/>
        </p:nvSpPr>
        <p:spPr>
          <a:xfrm>
            <a:off x="228595" y="6375394"/>
            <a:ext cx="2937933" cy="369332"/>
          </a:xfrm>
          <a:prstGeom prst="rect">
            <a:avLst/>
          </a:prstGeom>
          <a:noFill/>
        </p:spPr>
        <p:txBody>
          <a:bodyPr wrap="square" rtlCol="0">
            <a:spAutoFit/>
          </a:bodyPr>
          <a:lstStyle/>
          <a:p>
            <a:r>
              <a:rPr lang="en-US" dirty="0" smtClean="0">
                <a:solidFill>
                  <a:schemeClr val="bg1"/>
                </a:solidFill>
              </a:rPr>
              <a:t>Footer text goes here</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8" y="0"/>
            <a:ext cx="1335803" cy="1303109"/>
          </a:xfrm>
          <a:prstGeom prst="rect">
            <a:avLst/>
          </a:prstGeom>
        </p:spPr>
      </p:pic>
      <p:sp>
        <p:nvSpPr>
          <p:cNvPr id="7" name="Title 6"/>
          <p:cNvSpPr>
            <a:spLocks noGrp="1"/>
          </p:cNvSpPr>
          <p:nvPr>
            <p:ph type="title"/>
          </p:nvPr>
        </p:nvSpPr>
        <p:spPr/>
        <p:txBody>
          <a:bodyPr>
            <a:normAutofit/>
          </a:bodyPr>
          <a:lstStyle/>
          <a:p>
            <a:r>
              <a:rPr lang="en-US" sz="3200" dirty="0" smtClean="0"/>
              <a:t>       Ocean Transportation Intermediaries (OTIs)</a:t>
            </a:r>
            <a:br>
              <a:rPr lang="en-US" sz="3200" dirty="0" smtClean="0"/>
            </a:br>
            <a:r>
              <a:rPr lang="en-US" sz="3200" dirty="0" smtClean="0"/>
              <a:t>Ocean Freight Forwarders and NVOCCs</a:t>
            </a:r>
            <a:endParaRPr lang="en-US" sz="3200" dirty="0"/>
          </a:p>
        </p:txBody>
      </p:sp>
      <p:sp>
        <p:nvSpPr>
          <p:cNvPr id="8" name="Content Placeholder 7"/>
          <p:cNvSpPr>
            <a:spLocks noGrp="1"/>
          </p:cNvSpPr>
          <p:nvPr>
            <p:ph idx="1"/>
          </p:nvPr>
        </p:nvSpPr>
        <p:spPr>
          <a:xfrm>
            <a:off x="457200" y="1318349"/>
            <a:ext cx="8229600" cy="4525963"/>
          </a:xfrm>
        </p:spPr>
        <p:txBody>
          <a:bodyPr>
            <a:noAutofit/>
          </a:bodyPr>
          <a:lstStyle/>
          <a:p>
            <a:pPr>
              <a:lnSpc>
                <a:spcPct val="140000"/>
              </a:lnSpc>
            </a:pPr>
            <a:r>
              <a:rPr lang="en-US" sz="1600" dirty="0"/>
              <a:t>Messages will be sent to the primary email address </a:t>
            </a:r>
            <a:r>
              <a:rPr lang="en-US" sz="1600" dirty="0" smtClean="0"/>
              <a:t>on file until </a:t>
            </a:r>
            <a:r>
              <a:rPr lang="en-US" sz="1600" dirty="0"/>
              <a:t>the renewal is completed.</a:t>
            </a:r>
          </a:p>
          <a:p>
            <a:pPr lvl="1">
              <a:lnSpc>
                <a:spcPct val="140000"/>
              </a:lnSpc>
            </a:pPr>
            <a:r>
              <a:rPr lang="en-US" sz="1600" dirty="0"/>
              <a:t>90, 60, 30,  and 15 days prior to the renewal </a:t>
            </a:r>
            <a:r>
              <a:rPr lang="en-US" sz="1600" dirty="0" smtClean="0"/>
              <a:t>deadline (to the OTI &amp; Tariff Publisher)</a:t>
            </a:r>
            <a:endParaRPr lang="en-US" sz="1600" dirty="0"/>
          </a:p>
          <a:p>
            <a:pPr lvl="1">
              <a:lnSpc>
                <a:spcPct val="140000"/>
              </a:lnSpc>
            </a:pPr>
            <a:r>
              <a:rPr lang="en-US" sz="1600" dirty="0"/>
              <a:t>On the Renewal deadline </a:t>
            </a:r>
            <a:r>
              <a:rPr lang="en-US" sz="1600" dirty="0" smtClean="0"/>
              <a:t>date (to the OTI &amp; Tariff Publisher)</a:t>
            </a:r>
            <a:endParaRPr lang="en-US" sz="1600" dirty="0"/>
          </a:p>
          <a:p>
            <a:pPr lvl="1">
              <a:lnSpc>
                <a:spcPct val="140000"/>
              </a:lnSpc>
            </a:pPr>
            <a:r>
              <a:rPr lang="en-US" sz="1600" dirty="0"/>
              <a:t>15 days past </a:t>
            </a:r>
            <a:r>
              <a:rPr lang="en-US" sz="1600" dirty="0" smtClean="0"/>
              <a:t>renewal (to the OTI &amp; Tariff Publisher)</a:t>
            </a:r>
            <a:endParaRPr lang="en-US" sz="1600" dirty="0"/>
          </a:p>
          <a:p>
            <a:pPr lvl="1">
              <a:lnSpc>
                <a:spcPct val="140000"/>
              </a:lnSpc>
            </a:pPr>
            <a:r>
              <a:rPr lang="en-US" sz="1600" dirty="0"/>
              <a:t>30 days past – notice of intent to revoke the </a:t>
            </a:r>
            <a:r>
              <a:rPr lang="en-US" sz="1600" dirty="0" smtClean="0"/>
              <a:t>license</a:t>
            </a:r>
          </a:p>
          <a:p>
            <a:pPr>
              <a:lnSpc>
                <a:spcPct val="140000"/>
              </a:lnSpc>
            </a:pPr>
            <a:r>
              <a:rPr lang="en-US" sz="1600" dirty="0" smtClean="0"/>
              <a:t>The OTI email notification(s) will contain</a:t>
            </a:r>
          </a:p>
          <a:p>
            <a:pPr lvl="1">
              <a:lnSpc>
                <a:spcPct val="140000"/>
              </a:lnSpc>
            </a:pPr>
            <a:r>
              <a:rPr lang="en-US" sz="1600" dirty="0" smtClean="0"/>
              <a:t>USERNAME</a:t>
            </a:r>
          </a:p>
          <a:p>
            <a:pPr lvl="1">
              <a:lnSpc>
                <a:spcPct val="140000"/>
              </a:lnSpc>
            </a:pPr>
            <a:r>
              <a:rPr lang="en-US" sz="1600" dirty="0" smtClean="0"/>
              <a:t>PASSWORD</a:t>
            </a:r>
          </a:p>
          <a:p>
            <a:pPr lvl="1">
              <a:lnSpc>
                <a:spcPct val="140000"/>
              </a:lnSpc>
            </a:pPr>
            <a:r>
              <a:rPr lang="en-US" sz="1600" dirty="0" smtClean="0"/>
              <a:t>LINK TO THE RENEWAL SYSTEM</a:t>
            </a:r>
          </a:p>
          <a:p>
            <a:pPr>
              <a:lnSpc>
                <a:spcPct val="140000"/>
              </a:lnSpc>
            </a:pPr>
            <a:r>
              <a:rPr lang="en-US" sz="1600" dirty="0" smtClean="0"/>
              <a:t>Upon receipt of this email message the OTI will be able to log on to the renewal system.   Renewal should be completed no later than the renewal deadline date shown on the FMC website.   The OTI can designate a third party to complete the renewal.  </a:t>
            </a:r>
          </a:p>
          <a:p>
            <a:pPr marL="0" indent="0">
              <a:lnSpc>
                <a:spcPct val="140000"/>
              </a:lnSpc>
              <a:buNone/>
            </a:pPr>
            <a:r>
              <a:rPr lang="en-US" sz="1600" dirty="0" smtClean="0"/>
              <a:t> </a:t>
            </a:r>
            <a:endParaRPr lang="en-US" sz="1600" dirty="0"/>
          </a:p>
        </p:txBody>
      </p:sp>
    </p:spTree>
    <p:extLst>
      <p:ext uri="{BB962C8B-B14F-4D97-AF65-F5344CB8AC3E}">
        <p14:creationId xmlns:p14="http://schemas.microsoft.com/office/powerpoint/2010/main" val="2845863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192" y="171341"/>
            <a:ext cx="6071616" cy="6428232"/>
          </a:xfrm>
          <a:prstGeom prst="rect">
            <a:avLst/>
          </a:prstGeom>
        </p:spPr>
      </p:pic>
      <p:sp>
        <p:nvSpPr>
          <p:cNvPr id="2" name="TextBox 1"/>
          <p:cNvSpPr txBox="1"/>
          <p:nvPr/>
        </p:nvSpPr>
        <p:spPr>
          <a:xfrm>
            <a:off x="1536192" y="171341"/>
            <a:ext cx="31071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8191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a:t>
            </a:r>
            <a:r>
              <a:rPr lang="en-US" sz="3200" dirty="0"/>
              <a:t> </a:t>
            </a:r>
            <a:r>
              <a:rPr lang="en-US" sz="3200" dirty="0" smtClean="0"/>
              <a:t>– Email Notification</a:t>
            </a:r>
            <a:br>
              <a:rPr lang="en-US" sz="3200" dirty="0" smtClean="0"/>
            </a:br>
            <a:r>
              <a:rPr lang="en-US" sz="1800" dirty="0" smtClean="0">
                <a:solidFill>
                  <a:srgbClr val="FF0000"/>
                </a:solidFill>
              </a:rPr>
              <a:t>For NVOCCs ONLY – the Tariff Publisher will receive notifications</a:t>
            </a:r>
            <a:br>
              <a:rPr lang="en-US" sz="1800" dirty="0" smtClean="0">
                <a:solidFill>
                  <a:srgbClr val="FF0000"/>
                </a:solidFill>
              </a:rPr>
            </a:br>
            <a:r>
              <a:rPr lang="en-US" sz="1800" dirty="0" smtClean="0">
                <a:solidFill>
                  <a:srgbClr val="FF0000"/>
                </a:solidFill>
              </a:rPr>
              <a:t>But no action can be taken by the publisher until designated by the OTI</a:t>
            </a:r>
            <a:endParaRPr lang="en-US" sz="32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66" y="2029097"/>
            <a:ext cx="6045490" cy="3931920"/>
          </a:xfrm>
          <a:prstGeom prst="rect">
            <a:avLst/>
          </a:prstGeom>
        </p:spPr>
      </p:pic>
      <p:sp>
        <p:nvSpPr>
          <p:cNvPr id="4" name="TextBox 3"/>
          <p:cNvSpPr txBox="1"/>
          <p:nvPr/>
        </p:nvSpPr>
        <p:spPr>
          <a:xfrm>
            <a:off x="1489166" y="3286408"/>
            <a:ext cx="20383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489166" y="2030788"/>
            <a:ext cx="2367610" cy="553998"/>
          </a:xfrm>
          <a:prstGeom prst="rect">
            <a:avLst/>
          </a:prstGeom>
          <a:solidFill>
            <a:schemeClr val="bg1"/>
          </a:solidFill>
        </p:spPr>
        <p:txBody>
          <a:bodyPr wrap="square" rtlCol="0">
            <a:spAutoFit/>
          </a:bodyPr>
          <a:lstStyle/>
          <a:p>
            <a:r>
              <a:rPr lang="en-US" sz="1000" dirty="0" smtClean="0"/>
              <a:t>NAME OF OTI COMPANY</a:t>
            </a:r>
          </a:p>
          <a:p>
            <a:r>
              <a:rPr lang="en-US" sz="1000" dirty="0" smtClean="0"/>
              <a:t>123 MAIN STREET</a:t>
            </a:r>
          </a:p>
          <a:p>
            <a:r>
              <a:rPr lang="en-US" sz="1000" dirty="0" smtClean="0"/>
              <a:t>CAPITAL CITY, CA 91234</a:t>
            </a:r>
            <a:endParaRPr lang="en-US" sz="1000" dirty="0"/>
          </a:p>
        </p:txBody>
      </p:sp>
      <p:sp>
        <p:nvSpPr>
          <p:cNvPr id="6" name="TextBox 5"/>
          <p:cNvSpPr txBox="1"/>
          <p:nvPr/>
        </p:nvSpPr>
        <p:spPr>
          <a:xfrm>
            <a:off x="1489166" y="1659765"/>
            <a:ext cx="2808076" cy="369332"/>
          </a:xfrm>
          <a:prstGeom prst="rect">
            <a:avLst/>
          </a:prstGeom>
          <a:noFill/>
          <a:ln>
            <a:solidFill>
              <a:schemeClr val="tx1"/>
            </a:solidFill>
          </a:ln>
        </p:spPr>
        <p:txBody>
          <a:bodyPr wrap="none" rtlCol="0">
            <a:spAutoFit/>
          </a:bodyPr>
          <a:lstStyle/>
          <a:p>
            <a:r>
              <a:rPr lang="en-US" dirty="0" smtClean="0"/>
              <a:t>To: Tariff Publisher via email</a:t>
            </a:r>
            <a:endParaRPr lang="en-US" dirty="0"/>
          </a:p>
        </p:txBody>
      </p:sp>
    </p:spTree>
    <p:extLst>
      <p:ext uri="{BB962C8B-B14F-4D97-AF65-F5344CB8AC3E}">
        <p14:creationId xmlns:p14="http://schemas.microsoft.com/office/powerpoint/2010/main" val="145010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 Login</a:t>
            </a:r>
            <a:endParaRPr lang="en-US" sz="3200" dirty="0"/>
          </a:p>
        </p:txBody>
      </p:sp>
      <p:sp>
        <p:nvSpPr>
          <p:cNvPr id="3" name="Rectangle 2"/>
          <p:cNvSpPr/>
          <p:nvPr/>
        </p:nvSpPr>
        <p:spPr>
          <a:xfrm>
            <a:off x="1197516" y="1718093"/>
            <a:ext cx="1787669" cy="215444"/>
          </a:xfrm>
          <a:prstGeom prst="rect">
            <a:avLst/>
          </a:prstGeom>
        </p:spPr>
        <p:txBody>
          <a:bodyPr wrap="none">
            <a:spAutoFit/>
          </a:bodyPr>
          <a:lstStyle/>
          <a:p>
            <a:r>
              <a:rPr lang="en-US" sz="800" dirty="0">
                <a:latin typeface="Times New Roman" panose="02020603050405020304" pitchFamily="18" charset="0"/>
              </a:rPr>
              <a:t>Login - Form 18 OTI License Renewal</a:t>
            </a:r>
          </a:p>
        </p:txBody>
      </p:sp>
      <p:sp>
        <p:nvSpPr>
          <p:cNvPr id="4" name="Rectangle 3"/>
          <p:cNvSpPr/>
          <p:nvPr/>
        </p:nvSpPr>
        <p:spPr>
          <a:xfrm>
            <a:off x="1197516" y="2166971"/>
            <a:ext cx="748923" cy="369332"/>
          </a:xfrm>
          <a:prstGeom prst="rect">
            <a:avLst/>
          </a:prstGeom>
        </p:spPr>
        <p:txBody>
          <a:bodyPr wrap="none">
            <a:spAutoFit/>
          </a:bodyPr>
          <a:lstStyle/>
          <a:p>
            <a:r>
              <a:rPr lang="en-US" dirty="0">
                <a:solidFill>
                  <a:srgbClr val="333333"/>
                </a:solidFill>
                <a:latin typeface="Arial" panose="020B0604020202020204" pitchFamily="34" charset="0"/>
              </a:rPr>
              <a:t>Login</a:t>
            </a:r>
            <a:endParaRPr lang="en-US" dirty="0"/>
          </a:p>
        </p:txBody>
      </p:sp>
      <p:sp>
        <p:nvSpPr>
          <p:cNvPr id="5" name="Rectangle 4"/>
          <p:cNvSpPr/>
          <p:nvPr/>
        </p:nvSpPr>
        <p:spPr>
          <a:xfrm>
            <a:off x="1197516" y="2769737"/>
            <a:ext cx="1568058" cy="369332"/>
          </a:xfrm>
          <a:prstGeom prst="rect">
            <a:avLst/>
          </a:prstGeom>
        </p:spPr>
        <p:txBody>
          <a:bodyPr wrap="none">
            <a:spAutoFit/>
          </a:bodyPr>
          <a:lstStyle/>
          <a:p>
            <a:r>
              <a:rPr lang="en-US" dirty="0">
                <a:solidFill>
                  <a:srgbClr val="333333"/>
                </a:solidFill>
                <a:latin typeface="Verdana" panose="020B0604030504040204" pitchFamily="34" charset="0"/>
              </a:rPr>
              <a:t>User Name:</a:t>
            </a:r>
            <a:endParaRPr lang="en-US" dirty="0"/>
          </a:p>
        </p:txBody>
      </p:sp>
      <p:sp>
        <p:nvSpPr>
          <p:cNvPr id="6" name="Rectangle 5"/>
          <p:cNvSpPr/>
          <p:nvPr/>
        </p:nvSpPr>
        <p:spPr>
          <a:xfrm>
            <a:off x="1197516" y="3461397"/>
            <a:ext cx="4572000" cy="523220"/>
          </a:xfrm>
          <a:prstGeom prst="rect">
            <a:avLst/>
          </a:prstGeom>
        </p:spPr>
        <p:txBody>
          <a:bodyPr>
            <a:spAutoFit/>
          </a:bodyPr>
          <a:lstStyle/>
          <a:p>
            <a:r>
              <a:rPr lang="en-US" dirty="0">
                <a:solidFill>
                  <a:srgbClr val="333333"/>
                </a:solidFill>
                <a:latin typeface="Verdana" panose="020B0604030504040204" pitchFamily="34" charset="0"/>
              </a:rPr>
              <a:t>Password:</a:t>
            </a:r>
          </a:p>
          <a:p>
            <a:r>
              <a:rPr lang="en-US" sz="1000" dirty="0">
                <a:solidFill>
                  <a:srgbClr val="428CCB"/>
                </a:solidFill>
                <a:latin typeface="Verdana" panose="020B0604030504040204" pitchFamily="34" charset="0"/>
              </a:rPr>
              <a:t>Reset </a:t>
            </a:r>
            <a:r>
              <a:rPr lang="en-US" sz="1000" dirty="0" smtClean="0">
                <a:solidFill>
                  <a:srgbClr val="428CCB"/>
                </a:solidFill>
                <a:latin typeface="Verdana" panose="020B0604030504040204" pitchFamily="34" charset="0"/>
              </a:rPr>
              <a:t>Password</a:t>
            </a:r>
            <a:endParaRPr lang="en-US" sz="1000" dirty="0">
              <a:solidFill>
                <a:srgbClr val="428CCB"/>
              </a:solidFill>
              <a:latin typeface="Verdana" panose="020B0604030504040204" pitchFamily="34" charset="0"/>
            </a:endParaRPr>
          </a:p>
        </p:txBody>
      </p:sp>
      <p:sp>
        <p:nvSpPr>
          <p:cNvPr id="7" name="Rectangle 6"/>
          <p:cNvSpPr/>
          <p:nvPr/>
        </p:nvSpPr>
        <p:spPr>
          <a:xfrm>
            <a:off x="2765574" y="2809236"/>
            <a:ext cx="3003942" cy="290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765574" y="3534831"/>
            <a:ext cx="3003942" cy="294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197516" y="4491168"/>
            <a:ext cx="6208219" cy="246221"/>
          </a:xfrm>
          <a:prstGeom prst="rect">
            <a:avLst/>
          </a:prstGeom>
        </p:spPr>
        <p:txBody>
          <a:bodyPr wrap="square">
            <a:spAutoFit/>
          </a:bodyPr>
          <a:lstStyle/>
          <a:p>
            <a:r>
              <a:rPr lang="en-US" sz="1000" dirty="0">
                <a:solidFill>
                  <a:srgbClr val="333333"/>
                </a:solidFill>
                <a:latin typeface="Verdana" panose="020B0604030504040204" pitchFamily="34" charset="0"/>
              </a:rPr>
              <a:t>For any questions contact us at </a:t>
            </a:r>
            <a:r>
              <a:rPr lang="en-US" sz="1000" dirty="0">
                <a:solidFill>
                  <a:srgbClr val="428CCB"/>
                </a:solidFill>
                <a:latin typeface="Verdana" panose="020B0604030504040204" pitchFamily="34" charset="0"/>
              </a:rPr>
              <a:t>OTI@fmc.gov </a:t>
            </a:r>
            <a:r>
              <a:rPr lang="en-US" sz="1000" dirty="0">
                <a:solidFill>
                  <a:srgbClr val="333333"/>
                </a:solidFill>
                <a:latin typeface="Verdana" panose="020B0604030504040204" pitchFamily="34" charset="0"/>
              </a:rPr>
              <a:t>or telephone #202-523-5843.</a:t>
            </a:r>
            <a:endParaRPr lang="en-US" sz="1000" dirty="0"/>
          </a:p>
        </p:txBody>
      </p:sp>
    </p:spTree>
    <p:extLst>
      <p:ext uri="{BB962C8B-B14F-4D97-AF65-F5344CB8AC3E}">
        <p14:creationId xmlns:p14="http://schemas.microsoft.com/office/powerpoint/2010/main" val="186321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External User </a:t>
            </a:r>
            <a:br>
              <a:rPr lang="en-US" sz="3200" dirty="0" smtClean="0"/>
            </a:br>
            <a:r>
              <a:rPr lang="en-US" sz="3200" dirty="0" smtClean="0"/>
              <a:t>View with multiple entities</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995047234"/>
              </p:ext>
            </p:extLst>
          </p:nvPr>
        </p:nvGraphicFramePr>
        <p:xfrm>
          <a:off x="391886" y="1881051"/>
          <a:ext cx="8294914" cy="1828799"/>
        </p:xfrm>
        <a:graphic>
          <a:graphicData uri="http://schemas.openxmlformats.org/presentationml/2006/ole">
            <mc:AlternateContent xmlns:mc="http://schemas.openxmlformats.org/markup-compatibility/2006">
              <mc:Choice xmlns:v="urn:schemas-microsoft-com:vml" Requires="v">
                <p:oleObj spid="_x0000_s1057" name="Acrobat Document" r:id="rId3" imgW="4129560" imgH="660960" progId="AcroExch.Document.11">
                  <p:embed/>
                </p:oleObj>
              </mc:Choice>
              <mc:Fallback>
                <p:oleObj name="Acrobat Document" r:id="rId3" imgW="4129560" imgH="660960" progId="AcroExch.Document.11">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86" y="1881051"/>
                        <a:ext cx="8294914" cy="1828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70561" y="4598126"/>
            <a:ext cx="7315200" cy="1200329"/>
          </a:xfrm>
          <a:prstGeom prst="rect">
            <a:avLst/>
          </a:prstGeom>
          <a:noFill/>
        </p:spPr>
        <p:txBody>
          <a:bodyPr wrap="square" rtlCol="0">
            <a:spAutoFit/>
          </a:bodyPr>
          <a:lstStyle/>
          <a:p>
            <a:pPr algn="ctr"/>
            <a:r>
              <a:rPr lang="en-US" dirty="0" smtClean="0"/>
              <a:t>An external user, such as a third party filer or an entity with multiple licenses, will see all of “their” entities listed.   Click on the entity to be processed. </a:t>
            </a:r>
          </a:p>
          <a:p>
            <a:endParaRPr lang="en-US" dirty="0"/>
          </a:p>
        </p:txBody>
      </p:sp>
      <p:cxnSp>
        <p:nvCxnSpPr>
          <p:cNvPr id="4" name="Straight Arrow Connector 3"/>
          <p:cNvCxnSpPr/>
          <p:nvPr/>
        </p:nvCxnSpPr>
        <p:spPr>
          <a:xfrm flipV="1">
            <a:off x="1321806" y="3382339"/>
            <a:ext cx="760491" cy="6214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5832" y="4046900"/>
            <a:ext cx="2075568" cy="276999"/>
          </a:xfrm>
          <a:prstGeom prst="rect">
            <a:avLst/>
          </a:prstGeom>
          <a:noFill/>
          <a:ln>
            <a:solidFill>
              <a:srgbClr val="FF0000"/>
            </a:solidFill>
          </a:ln>
        </p:spPr>
        <p:txBody>
          <a:bodyPr wrap="none" rtlCol="0">
            <a:spAutoFit/>
          </a:bodyPr>
          <a:lstStyle/>
          <a:p>
            <a:r>
              <a:rPr lang="en-US" sz="1200" dirty="0" smtClean="0">
                <a:solidFill>
                  <a:srgbClr val="FF0000"/>
                </a:solidFill>
              </a:rPr>
              <a:t>Click on the OTI to be updated</a:t>
            </a:r>
            <a:endParaRPr lang="en-US" sz="1200" dirty="0">
              <a:solidFill>
                <a:srgbClr val="FF0000"/>
              </a:solidFill>
            </a:endParaRPr>
          </a:p>
        </p:txBody>
      </p:sp>
      <p:sp>
        <p:nvSpPr>
          <p:cNvPr id="3" name="TextBox 2"/>
          <p:cNvSpPr txBox="1"/>
          <p:nvPr/>
        </p:nvSpPr>
        <p:spPr>
          <a:xfrm>
            <a:off x="6101876" y="3891308"/>
            <a:ext cx="1495666" cy="646331"/>
          </a:xfrm>
          <a:prstGeom prst="rect">
            <a:avLst/>
          </a:prstGeom>
          <a:noFill/>
          <a:ln>
            <a:solidFill>
              <a:srgbClr val="FF0000"/>
            </a:solidFill>
          </a:ln>
        </p:spPr>
        <p:txBody>
          <a:bodyPr wrap="none" rtlCol="0">
            <a:spAutoFit/>
          </a:bodyPr>
          <a:lstStyle/>
          <a:p>
            <a:pPr algn="ctr"/>
            <a:r>
              <a:rPr lang="en-US" sz="1200" dirty="0" smtClean="0">
                <a:solidFill>
                  <a:srgbClr val="FF0000"/>
                </a:solidFill>
              </a:rPr>
              <a:t>The Status may be</a:t>
            </a:r>
          </a:p>
          <a:p>
            <a:pPr algn="ctr"/>
            <a:r>
              <a:rPr lang="en-US" sz="1200" dirty="0" smtClean="0">
                <a:solidFill>
                  <a:srgbClr val="FF0000"/>
                </a:solidFill>
              </a:rPr>
              <a:t>Current, Assigned, or</a:t>
            </a:r>
          </a:p>
          <a:p>
            <a:pPr algn="ctr"/>
            <a:r>
              <a:rPr lang="en-US" sz="1200" dirty="0" smtClean="0">
                <a:solidFill>
                  <a:srgbClr val="FF0000"/>
                </a:solidFill>
              </a:rPr>
              <a:t>Submitted</a:t>
            </a:r>
          </a:p>
        </p:txBody>
      </p:sp>
      <p:cxnSp>
        <p:nvCxnSpPr>
          <p:cNvPr id="7" name="Straight Arrow Connector 6"/>
          <p:cNvCxnSpPr>
            <a:stCxn id="3" idx="0"/>
          </p:cNvCxnSpPr>
          <p:nvPr/>
        </p:nvCxnSpPr>
        <p:spPr>
          <a:xfrm flipV="1">
            <a:off x="6849709" y="3382340"/>
            <a:ext cx="652778" cy="5089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35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External User – Initial Questions</a:t>
            </a:r>
            <a:br>
              <a:rPr lang="en-US" sz="3200" dirty="0" smtClean="0"/>
            </a:br>
            <a:r>
              <a:rPr lang="en-US" sz="1800" dirty="0" smtClean="0">
                <a:solidFill>
                  <a:srgbClr val="FF0000"/>
                </a:solidFill>
              </a:rPr>
              <a:t>Legal Name / Qualifying Individual / Trade Names / Structure / Ownership</a:t>
            </a:r>
            <a:r>
              <a:rPr lang="en-US" sz="1800" dirty="0">
                <a:solidFill>
                  <a:srgbClr val="FF0000"/>
                </a:solidFill>
              </a:rPr>
              <a:t/>
            </a:r>
            <a:br>
              <a:rPr lang="en-US" sz="1800" dirty="0">
                <a:solidFill>
                  <a:srgbClr val="FF0000"/>
                </a:solidFill>
              </a:rPr>
            </a:br>
            <a:r>
              <a:rPr lang="en-US" sz="1800" dirty="0" smtClean="0">
                <a:solidFill>
                  <a:srgbClr val="FF0000"/>
                </a:solidFill>
              </a:rPr>
              <a:t>If the answer </a:t>
            </a:r>
            <a:r>
              <a:rPr lang="en-US" sz="1800" smtClean="0">
                <a:solidFill>
                  <a:srgbClr val="FF0000"/>
                </a:solidFill>
              </a:rPr>
              <a:t>is YES </a:t>
            </a:r>
            <a:r>
              <a:rPr lang="en-US" sz="1800" dirty="0" smtClean="0">
                <a:solidFill>
                  <a:srgbClr val="FF0000"/>
                </a:solidFill>
              </a:rPr>
              <a:t>to any of these questions a “change application” is required before renewal</a:t>
            </a:r>
            <a:endParaRPr lang="en-US" sz="32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4" y="1630462"/>
            <a:ext cx="7100316" cy="4398264"/>
          </a:xfrm>
          <a:prstGeom prst="rect">
            <a:avLst/>
          </a:prstGeom>
        </p:spPr>
      </p:pic>
      <p:cxnSp>
        <p:nvCxnSpPr>
          <p:cNvPr id="10" name="Straight Arrow Connector 9"/>
          <p:cNvCxnSpPr/>
          <p:nvPr/>
        </p:nvCxnSpPr>
        <p:spPr>
          <a:xfrm flipH="1" flipV="1">
            <a:off x="5338354" y="5773783"/>
            <a:ext cx="374469" cy="254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85313" y="5949162"/>
            <a:ext cx="3000245" cy="584775"/>
          </a:xfrm>
          <a:prstGeom prst="rect">
            <a:avLst/>
          </a:prstGeom>
          <a:noFill/>
          <a:ln>
            <a:solidFill>
              <a:schemeClr val="tx1"/>
            </a:solidFill>
          </a:ln>
        </p:spPr>
        <p:txBody>
          <a:bodyPr wrap="none" rtlCol="0">
            <a:spAutoFit/>
          </a:bodyPr>
          <a:lstStyle/>
          <a:p>
            <a:pPr algn="ctr"/>
            <a:r>
              <a:rPr lang="en-US" sz="1600" dirty="0" smtClean="0">
                <a:solidFill>
                  <a:srgbClr val="FF0000"/>
                </a:solidFill>
              </a:rPr>
              <a:t>If all questions are answered “no”</a:t>
            </a:r>
          </a:p>
          <a:p>
            <a:pPr algn="ctr"/>
            <a:r>
              <a:rPr lang="en-US" sz="1600" dirty="0" smtClean="0">
                <a:solidFill>
                  <a:srgbClr val="FF0000"/>
                </a:solidFill>
              </a:rPr>
              <a:t>Click here</a:t>
            </a:r>
            <a:endParaRPr lang="en-US" sz="1600" dirty="0">
              <a:solidFill>
                <a:srgbClr val="FF0000"/>
              </a:solidFill>
            </a:endParaRPr>
          </a:p>
        </p:txBody>
      </p:sp>
      <p:sp>
        <p:nvSpPr>
          <p:cNvPr id="12" name="TextBox 11"/>
          <p:cNvSpPr txBox="1"/>
          <p:nvPr/>
        </p:nvSpPr>
        <p:spPr>
          <a:xfrm>
            <a:off x="468310" y="5983093"/>
            <a:ext cx="3849387" cy="584775"/>
          </a:xfrm>
          <a:prstGeom prst="rect">
            <a:avLst/>
          </a:prstGeom>
          <a:noFill/>
          <a:ln>
            <a:solidFill>
              <a:schemeClr val="tx1"/>
            </a:solidFill>
          </a:ln>
        </p:spPr>
        <p:txBody>
          <a:bodyPr wrap="none" rtlCol="0">
            <a:spAutoFit/>
          </a:bodyPr>
          <a:lstStyle/>
          <a:p>
            <a:pPr algn="ctr"/>
            <a:r>
              <a:rPr lang="en-US" sz="1600" dirty="0" smtClean="0">
                <a:solidFill>
                  <a:srgbClr val="FF0000"/>
                </a:solidFill>
              </a:rPr>
              <a:t>If any question is answered “yes”, click here </a:t>
            </a:r>
          </a:p>
          <a:p>
            <a:pPr algn="ctr"/>
            <a:r>
              <a:rPr lang="en-US" sz="1600" dirty="0" smtClean="0">
                <a:solidFill>
                  <a:srgbClr val="FF0000"/>
                </a:solidFill>
              </a:rPr>
              <a:t>and proceed to the change application</a:t>
            </a:r>
            <a:endParaRPr lang="en-US" sz="1600" dirty="0">
              <a:solidFill>
                <a:srgbClr val="FF0000"/>
              </a:solidFill>
            </a:endParaRPr>
          </a:p>
        </p:txBody>
      </p:sp>
      <p:cxnSp>
        <p:nvCxnSpPr>
          <p:cNvPr id="14" name="Straight Arrow Connector 13"/>
          <p:cNvCxnSpPr/>
          <p:nvPr/>
        </p:nvCxnSpPr>
        <p:spPr>
          <a:xfrm flipV="1">
            <a:off x="552995" y="5505907"/>
            <a:ext cx="640080" cy="477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122708" y="1861850"/>
            <a:ext cx="2595967" cy="830997"/>
          </a:xfrm>
          <a:prstGeom prst="rect">
            <a:avLst/>
          </a:prstGeom>
          <a:noFill/>
          <a:ln>
            <a:solidFill>
              <a:srgbClr val="FF0000"/>
            </a:solidFill>
          </a:ln>
        </p:spPr>
        <p:txBody>
          <a:bodyPr wrap="none" rtlCol="0">
            <a:spAutoFit/>
          </a:bodyPr>
          <a:lstStyle/>
          <a:p>
            <a:r>
              <a:rPr lang="en-US" sz="1600" dirty="0" smtClean="0">
                <a:solidFill>
                  <a:srgbClr val="FF0000"/>
                </a:solidFill>
              </a:rPr>
              <a:t>A legal name change</a:t>
            </a:r>
          </a:p>
          <a:p>
            <a:r>
              <a:rPr lang="en-US" sz="1600" dirty="0" smtClean="0">
                <a:solidFill>
                  <a:srgbClr val="FF0000"/>
                </a:solidFill>
              </a:rPr>
              <a:t> due to marriage or any</a:t>
            </a:r>
          </a:p>
          <a:p>
            <a:r>
              <a:rPr lang="en-US" sz="1600" dirty="0" smtClean="0">
                <a:solidFill>
                  <a:srgbClr val="FF0000"/>
                </a:solidFill>
              </a:rPr>
              <a:t> other reason is </a:t>
            </a:r>
            <a:r>
              <a:rPr lang="en-US" sz="1600" u="sng" dirty="0" smtClean="0">
                <a:solidFill>
                  <a:srgbClr val="FF0000"/>
                </a:solidFill>
              </a:rPr>
              <a:t>not</a:t>
            </a:r>
            <a:r>
              <a:rPr lang="en-US" sz="1600" dirty="0" smtClean="0">
                <a:solidFill>
                  <a:srgbClr val="FF0000"/>
                </a:solidFill>
              </a:rPr>
              <a:t> a change</a:t>
            </a:r>
          </a:p>
        </p:txBody>
      </p:sp>
      <p:cxnSp>
        <p:nvCxnSpPr>
          <p:cNvPr id="6" name="Straight Arrow Connector 5"/>
          <p:cNvCxnSpPr/>
          <p:nvPr/>
        </p:nvCxnSpPr>
        <p:spPr>
          <a:xfrm flipH="1">
            <a:off x="4781320" y="2692847"/>
            <a:ext cx="1341388" cy="8185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80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4AE3C29EFEF4DA3AEA86143E4A4B6" ma:contentTypeVersion="4" ma:contentTypeDescription="Create a new document." ma:contentTypeScope="" ma:versionID="3074c10a86088998234ec61264a939ef">
  <xsd:schema xmlns:xsd="http://www.w3.org/2001/XMLSchema" xmlns:xs="http://www.w3.org/2001/XMLSchema" xmlns:p="http://schemas.microsoft.com/office/2006/metadata/properties" xmlns:ns2="4133d546-5503-4d58-964d-420738d20502" targetNamespace="http://schemas.microsoft.com/office/2006/metadata/properties" ma:root="true" ma:fieldsID="3ac2b32acd46d0cf65fcd16c3ecf427e" ns2:_="">
    <xsd:import namespace="4133d546-5503-4d58-964d-420738d2050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3d546-5503-4d58-964d-420738d205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4F21D6-42FA-4792-8182-BE3B2FA5A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3d546-5503-4d58-964d-420738d205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143E5-59BB-4E13-B55E-745BBE377A3B}">
  <ds:schemaRefs>
    <ds:schemaRef ds:uri="http://schemas.microsoft.com/sharepoint/v3/contenttype/forms"/>
  </ds:schemaRefs>
</ds:datastoreItem>
</file>

<file path=customXml/itemProps3.xml><?xml version="1.0" encoding="utf-8"?>
<ds:datastoreItem xmlns:ds="http://schemas.openxmlformats.org/officeDocument/2006/customXml" ds:itemID="{FE51B74F-FBE8-4C3C-A525-78E8FA752A09}">
  <ds:schemaRefs>
    <ds:schemaRef ds:uri="http://www.w3.org/XML/1998/namespace"/>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4133d546-5503-4d58-964d-420738d205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754</TotalTime>
  <Words>841</Words>
  <Application>Microsoft Office PowerPoint</Application>
  <PresentationFormat>On-screen Show (4:3)</PresentationFormat>
  <Paragraphs>161</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Times New Roman</vt:lpstr>
      <vt:lpstr>Verdana</vt:lpstr>
      <vt:lpstr>Wingdings</vt:lpstr>
      <vt:lpstr>Office Theme</vt:lpstr>
      <vt:lpstr>Acrobat Document</vt:lpstr>
      <vt:lpstr>PowerPoint Presentation</vt:lpstr>
      <vt:lpstr>       Ocean Transportation Intermediaries (OTIs) Ocean Freight Forwarders and NVOCCs</vt:lpstr>
      <vt:lpstr>PowerPoint Presentation</vt:lpstr>
      <vt:lpstr>       Ocean Transportation Intermediaries (OTIs) Ocean Freight Forwarders and NVOCCs</vt:lpstr>
      <vt:lpstr>PowerPoint Presentation</vt:lpstr>
      <vt:lpstr>External User – Email Notification For NVOCCs ONLY – the Tariff Publisher will receive notifications But no action can be taken by the publisher until designated by the OTI</vt:lpstr>
      <vt:lpstr>External User Login</vt:lpstr>
      <vt:lpstr>External User  View with multiple entities</vt:lpstr>
      <vt:lpstr>External User – Initial Questions Legal Name / Qualifying Individual / Trade Names / Structure / Ownership If the answer is YES to any of these questions a “change application” is required before renewal</vt:lpstr>
      <vt:lpstr>External User   Third Party Renewal Assignment</vt:lpstr>
      <vt:lpstr>External User  Requesting a Third Party to complete the renewal</vt:lpstr>
      <vt:lpstr>External User - Email Notification Confirmation of Designation of Third Party </vt:lpstr>
      <vt:lpstr>External User Notification received by Third Party</vt:lpstr>
      <vt:lpstr>External User- Update View  1. Name of Corporation &amp; 2. Trade Names CAN NOT BE UPDATED AS PART OF THE RENEWAL PROCESS</vt:lpstr>
      <vt:lpstr>External User – Update View 3. Address / 4. Contact Person</vt:lpstr>
      <vt:lpstr>External User – Update View 5. Mailing Address (if different) / 6. Phone / 7. Business Type &amp; TIN</vt:lpstr>
      <vt:lpstr>External User – Update View 8. Officers and Owners / 9. Affiliations / 10. Branch Offices</vt:lpstr>
      <vt:lpstr>External User – Update View Certification</vt:lpstr>
      <vt:lpstr>External User Renewal Successfully Submitted</vt:lpstr>
      <vt:lpstr>External User Renewal Accepted</vt:lpstr>
      <vt:lpstr>QUESTIONS?</vt:lpstr>
    </vt:vector>
  </TitlesOfParts>
  <Company>GPO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Ertman</dc:creator>
  <cp:lastModifiedBy>Kim Colby</cp:lastModifiedBy>
  <cp:revision>75</cp:revision>
  <dcterms:created xsi:type="dcterms:W3CDTF">2015-11-24T18:51:28Z</dcterms:created>
  <dcterms:modified xsi:type="dcterms:W3CDTF">2017-03-29T20:00:39Z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0x0101002474AE3C29EFEF4DA3AEA86143E4A4B6</vt:lpwstr>
  </property>
</Properties>
</file>